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9" r:id="rId4"/>
    <p:sldId id="270" r:id="rId5"/>
    <p:sldId id="272" r:id="rId6"/>
    <p:sldId id="267" r:id="rId7"/>
    <p:sldId id="258" r:id="rId8"/>
    <p:sldId id="26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1F7A6-F6B8-1F4F-8789-D762F3EFC99C}" v="6" dt="2025-11-14T13:00:18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0"/>
  </p:normalViewPr>
  <p:slideViewPr>
    <p:cSldViewPr snapToGrid="0">
      <p:cViewPr varScale="1">
        <p:scale>
          <a:sx n="139" d="100"/>
          <a:sy n="139" d="100"/>
        </p:scale>
        <p:origin x="176" y="1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m Talhouk" userId="401b874a-b9c9-4dcc-8dce-2917a5c783d7" providerId="ADAL" clId="{0386C1B3-BBAB-5060-8662-56C5927FB52F}"/>
    <pc:docChg chg="undo custSel addSld delSld modSld sldOrd">
      <pc:chgData name="Reem Talhouk" userId="401b874a-b9c9-4dcc-8dce-2917a5c783d7" providerId="ADAL" clId="{0386C1B3-BBAB-5060-8662-56C5927FB52F}" dt="2025-11-14T13:00:22.775" v="850" actId="1076"/>
      <pc:docMkLst>
        <pc:docMk/>
      </pc:docMkLst>
      <pc:sldChg chg="modSp mod">
        <pc:chgData name="Reem Talhouk" userId="401b874a-b9c9-4dcc-8dce-2917a5c783d7" providerId="ADAL" clId="{0386C1B3-BBAB-5060-8662-56C5927FB52F}" dt="2025-11-14T09:31:13.464" v="246" actId="20577"/>
        <pc:sldMkLst>
          <pc:docMk/>
          <pc:sldMk cId="859871104" sldId="270"/>
        </pc:sldMkLst>
        <pc:spChg chg="mod">
          <ac:chgData name="Reem Talhouk" userId="401b874a-b9c9-4dcc-8dce-2917a5c783d7" providerId="ADAL" clId="{0386C1B3-BBAB-5060-8662-56C5927FB52F}" dt="2025-11-14T09:31:13.464" v="246" actId="20577"/>
          <ac:spMkLst>
            <pc:docMk/>
            <pc:sldMk cId="859871104" sldId="270"/>
            <ac:spMk id="3" creationId="{2CE0027B-A8D5-CB01-E2EE-0C3A47E5DBBA}"/>
          </ac:spMkLst>
        </pc:spChg>
      </pc:sldChg>
      <pc:sldChg chg="modSp add mod ord">
        <pc:chgData name="Reem Talhouk" userId="401b874a-b9c9-4dcc-8dce-2917a5c783d7" providerId="ADAL" clId="{0386C1B3-BBAB-5060-8662-56C5927FB52F}" dt="2025-11-14T09:38:15.470" v="628" actId="113"/>
        <pc:sldMkLst>
          <pc:docMk/>
          <pc:sldMk cId="2430986929" sldId="272"/>
        </pc:sldMkLst>
        <pc:spChg chg="mod">
          <ac:chgData name="Reem Talhouk" userId="401b874a-b9c9-4dcc-8dce-2917a5c783d7" providerId="ADAL" clId="{0386C1B3-BBAB-5060-8662-56C5927FB52F}" dt="2025-11-14T09:34:22.569" v="263" actId="20577"/>
          <ac:spMkLst>
            <pc:docMk/>
            <pc:sldMk cId="2430986929" sldId="272"/>
            <ac:spMk id="67" creationId="{060C3667-D943-5C57-5D16-EE6DFA07665F}"/>
          </ac:spMkLst>
        </pc:spChg>
        <pc:spChg chg="mod">
          <ac:chgData name="Reem Talhouk" userId="401b874a-b9c9-4dcc-8dce-2917a5c783d7" providerId="ADAL" clId="{0386C1B3-BBAB-5060-8662-56C5927FB52F}" dt="2025-11-14T09:38:15.470" v="628" actId="113"/>
          <ac:spMkLst>
            <pc:docMk/>
            <pc:sldMk cId="2430986929" sldId="272"/>
            <ac:spMk id="68" creationId="{D14A7F30-B009-08EF-ADFB-A7A1EBD6D778}"/>
          </ac:spMkLst>
        </pc:spChg>
      </pc:sldChg>
      <pc:sldChg chg="addSp delSp modSp add mod">
        <pc:chgData name="Reem Talhouk" userId="401b874a-b9c9-4dcc-8dce-2917a5c783d7" providerId="ADAL" clId="{0386C1B3-BBAB-5060-8662-56C5927FB52F}" dt="2025-11-14T13:00:22.775" v="850" actId="1076"/>
        <pc:sldMkLst>
          <pc:docMk/>
          <pc:sldMk cId="1596562039" sldId="273"/>
        </pc:sldMkLst>
        <pc:spChg chg="add mod">
          <ac:chgData name="Reem Talhouk" userId="401b874a-b9c9-4dcc-8dce-2917a5c783d7" providerId="ADAL" clId="{0386C1B3-BBAB-5060-8662-56C5927FB52F}" dt="2025-11-14T12:58:49.380" v="846" actId="20577"/>
          <ac:spMkLst>
            <pc:docMk/>
            <pc:sldMk cId="1596562039" sldId="273"/>
            <ac:spMk id="2" creationId="{149D07A3-F69E-A4E2-71D4-6DE657D60C4D}"/>
          </ac:spMkLst>
        </pc:spChg>
        <pc:spChg chg="mod">
          <ac:chgData name="Reem Talhouk" userId="401b874a-b9c9-4dcc-8dce-2917a5c783d7" providerId="ADAL" clId="{0386C1B3-BBAB-5060-8662-56C5927FB52F}" dt="2025-11-14T13:00:18.349" v="849"/>
          <ac:spMkLst>
            <pc:docMk/>
            <pc:sldMk cId="1596562039" sldId="273"/>
            <ac:spMk id="6" creationId="{1E7D58FD-5CFE-3D88-BBFB-0E2C0D78C3AB}"/>
          </ac:spMkLst>
        </pc:spChg>
        <pc:grpChg chg="add mod">
          <ac:chgData name="Reem Talhouk" userId="401b874a-b9c9-4dcc-8dce-2917a5c783d7" providerId="ADAL" clId="{0386C1B3-BBAB-5060-8662-56C5927FB52F}" dt="2025-11-14T13:00:22.775" v="850" actId="1076"/>
          <ac:grpSpMkLst>
            <pc:docMk/>
            <pc:sldMk cId="1596562039" sldId="273"/>
            <ac:grpSpMk id="4" creationId="{27F0AF24-E1DA-523C-57DC-3D001D2C3955}"/>
          </ac:grpSpMkLst>
        </pc:grpChg>
        <pc:picChg chg="del">
          <ac:chgData name="Reem Talhouk" userId="401b874a-b9c9-4dcc-8dce-2917a5c783d7" providerId="ADAL" clId="{0386C1B3-BBAB-5060-8662-56C5927FB52F}" dt="2025-11-14T12:58:32.787" v="833" actId="478"/>
          <ac:picMkLst>
            <pc:docMk/>
            <pc:sldMk cId="1596562039" sldId="273"/>
            <ac:picMk id="5" creationId="{99F33F0B-01E6-A90D-12B6-17F87534CE66}"/>
          </ac:picMkLst>
        </pc:picChg>
        <pc:picChg chg="mod">
          <ac:chgData name="Reem Talhouk" userId="401b874a-b9c9-4dcc-8dce-2917a5c783d7" providerId="ADAL" clId="{0386C1B3-BBAB-5060-8662-56C5927FB52F}" dt="2025-11-14T13:00:18.349" v="849"/>
          <ac:picMkLst>
            <pc:docMk/>
            <pc:sldMk cId="1596562039" sldId="273"/>
            <ac:picMk id="7" creationId="{BDD83752-F0AA-ADF9-C4D1-B249406EE3FC}"/>
          </ac:picMkLst>
        </pc:picChg>
      </pc:sldChg>
      <pc:sldChg chg="add">
        <pc:chgData name="Reem Talhouk" userId="401b874a-b9c9-4dcc-8dce-2917a5c783d7" providerId="ADAL" clId="{0386C1B3-BBAB-5060-8662-56C5927FB52F}" dt="2025-11-14T12:29:00.029" v="629"/>
        <pc:sldMkLst>
          <pc:docMk/>
          <pc:sldMk cId="2509699031" sldId="274"/>
        </pc:sldMkLst>
      </pc:sldChg>
      <pc:sldChg chg="add">
        <pc:chgData name="Reem Talhouk" userId="401b874a-b9c9-4dcc-8dce-2917a5c783d7" providerId="ADAL" clId="{0386C1B3-BBAB-5060-8662-56C5927FB52F}" dt="2025-11-14T12:29:00.029" v="629"/>
        <pc:sldMkLst>
          <pc:docMk/>
          <pc:sldMk cId="1417525831" sldId="275"/>
        </pc:sldMkLst>
      </pc:sldChg>
      <pc:sldChg chg="add">
        <pc:chgData name="Reem Talhouk" userId="401b874a-b9c9-4dcc-8dce-2917a5c783d7" providerId="ADAL" clId="{0386C1B3-BBAB-5060-8662-56C5927FB52F}" dt="2025-11-14T12:29:00.029" v="629"/>
        <pc:sldMkLst>
          <pc:docMk/>
          <pc:sldMk cId="308450258" sldId="276"/>
        </pc:sldMkLst>
      </pc:sldChg>
      <pc:sldChg chg="add">
        <pc:chgData name="Reem Talhouk" userId="401b874a-b9c9-4dcc-8dce-2917a5c783d7" providerId="ADAL" clId="{0386C1B3-BBAB-5060-8662-56C5927FB52F}" dt="2025-11-14T12:29:00.029" v="629"/>
        <pc:sldMkLst>
          <pc:docMk/>
          <pc:sldMk cId="2150064756" sldId="277"/>
        </pc:sldMkLst>
      </pc:sldChg>
      <pc:sldChg chg="modSp add mod">
        <pc:chgData name="Reem Talhouk" userId="401b874a-b9c9-4dcc-8dce-2917a5c783d7" providerId="ADAL" clId="{0386C1B3-BBAB-5060-8662-56C5927FB52F}" dt="2025-11-14T13:00:14.424" v="848" actId="1076"/>
        <pc:sldMkLst>
          <pc:docMk/>
          <pc:sldMk cId="2467299182" sldId="278"/>
        </pc:sldMkLst>
        <pc:spChg chg="mod">
          <ac:chgData name="Reem Talhouk" userId="401b874a-b9c9-4dcc-8dce-2917a5c783d7" providerId="ADAL" clId="{0386C1B3-BBAB-5060-8662-56C5927FB52F}" dt="2025-11-14T12:29:35.197" v="648" actId="20577"/>
          <ac:spMkLst>
            <pc:docMk/>
            <pc:sldMk cId="2467299182" sldId="278"/>
            <ac:spMk id="67" creationId="{2C63CACD-4F95-EF32-3A03-95D5D9E69B02}"/>
          </ac:spMkLst>
        </pc:spChg>
        <pc:spChg chg="mod">
          <ac:chgData name="Reem Talhouk" userId="401b874a-b9c9-4dcc-8dce-2917a5c783d7" providerId="ADAL" clId="{0386C1B3-BBAB-5060-8662-56C5927FB52F}" dt="2025-11-14T12:48:43.351" v="823" actId="20577"/>
          <ac:spMkLst>
            <pc:docMk/>
            <pc:sldMk cId="2467299182" sldId="278"/>
            <ac:spMk id="68" creationId="{8B07F6EE-E96B-8F0A-C5D0-51C97C247A25}"/>
          </ac:spMkLst>
        </pc:spChg>
        <pc:grpChg chg="mod">
          <ac:chgData name="Reem Talhouk" userId="401b874a-b9c9-4dcc-8dce-2917a5c783d7" providerId="ADAL" clId="{0386C1B3-BBAB-5060-8662-56C5927FB52F}" dt="2025-11-14T13:00:14.424" v="848" actId="1076"/>
          <ac:grpSpMkLst>
            <pc:docMk/>
            <pc:sldMk cId="2467299182" sldId="278"/>
            <ac:grpSpMk id="7" creationId="{40C68D22-90FF-CB24-F17F-F8A2AC24DC9B}"/>
          </ac:grpSpMkLst>
        </pc:grpChg>
      </pc:sldChg>
      <pc:sldChg chg="add">
        <pc:chgData name="Reem Talhouk" userId="401b874a-b9c9-4dcc-8dce-2917a5c783d7" providerId="ADAL" clId="{0386C1B3-BBAB-5060-8662-56C5927FB52F}" dt="2025-11-14T12:50:04.483" v="830"/>
        <pc:sldMkLst>
          <pc:docMk/>
          <pc:sldMk cId="1957506299" sldId="279"/>
        </pc:sldMkLst>
      </pc:sldChg>
      <pc:sldChg chg="delSp new del mod">
        <pc:chgData name="Reem Talhouk" userId="401b874a-b9c9-4dcc-8dce-2917a5c783d7" providerId="ADAL" clId="{0386C1B3-BBAB-5060-8662-56C5927FB52F}" dt="2025-11-14T12:49:51.605" v="829" actId="2696"/>
        <pc:sldMkLst>
          <pc:docMk/>
          <pc:sldMk cId="3816642166" sldId="279"/>
        </pc:sldMkLst>
        <pc:spChg chg="del">
          <ac:chgData name="Reem Talhouk" userId="401b874a-b9c9-4dcc-8dce-2917a5c783d7" providerId="ADAL" clId="{0386C1B3-BBAB-5060-8662-56C5927FB52F}" dt="2025-11-14T12:49:19.444" v="827" actId="478"/>
          <ac:spMkLst>
            <pc:docMk/>
            <pc:sldMk cId="3816642166" sldId="279"/>
            <ac:spMk id="2" creationId="{B5A7121E-EF17-EEC2-D4BC-91200C9F1845}"/>
          </ac:spMkLst>
        </pc:spChg>
        <pc:spChg chg="del">
          <ac:chgData name="Reem Talhouk" userId="401b874a-b9c9-4dcc-8dce-2917a5c783d7" providerId="ADAL" clId="{0386C1B3-BBAB-5060-8662-56C5927FB52F}" dt="2025-11-14T12:49:21.219" v="828" actId="478"/>
          <ac:spMkLst>
            <pc:docMk/>
            <pc:sldMk cId="3816642166" sldId="279"/>
            <ac:spMk id="3" creationId="{67DE856E-60F3-8396-0FC8-64B77AD70969}"/>
          </ac:spMkLst>
        </pc:spChg>
      </pc:sldChg>
      <pc:sldChg chg="new del">
        <pc:chgData name="Reem Talhouk" userId="401b874a-b9c9-4dcc-8dce-2917a5c783d7" providerId="ADAL" clId="{0386C1B3-BBAB-5060-8662-56C5927FB52F}" dt="2025-11-14T12:51:15.890" v="832" actId="2696"/>
        <pc:sldMkLst>
          <pc:docMk/>
          <pc:sldMk cId="285733966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d26b4f2a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d26b4f2a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d26b4f2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d26b4f2a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d26b4f2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d26b4f2a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d26b4f2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d26b4f2a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823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d26b4f2a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d26b4f2a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D305CA01-3695-3964-55AB-324B74B6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>
            <a:extLst>
              <a:ext uri="{FF2B5EF4-FFF2-40B4-BE49-F238E27FC236}">
                <a16:creationId xmlns:a16="http://schemas.microsoft.com/office/drawing/2014/main" id="{85C4F1F2-2E7D-4F54-CB02-0705BBEB5C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>
            <a:extLst>
              <a:ext uri="{FF2B5EF4-FFF2-40B4-BE49-F238E27FC236}">
                <a16:creationId xmlns:a16="http://schemas.microsoft.com/office/drawing/2014/main" id="{F16D2811-A7DB-ADEE-FF2C-E4AF4EDBA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58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E4944DC-7D53-0C49-B165-4B650803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d26b4f2a8_0_53:notes">
            <a:extLst>
              <a:ext uri="{FF2B5EF4-FFF2-40B4-BE49-F238E27FC236}">
                <a16:creationId xmlns:a16="http://schemas.microsoft.com/office/drawing/2014/main" id="{4C17A0B2-FF08-1CCF-A293-DEC4D0BB37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d26b4f2a8_0_53:notes">
            <a:extLst>
              <a:ext uri="{FF2B5EF4-FFF2-40B4-BE49-F238E27FC236}">
                <a16:creationId xmlns:a16="http://schemas.microsoft.com/office/drawing/2014/main" id="{7D4A102C-A71A-3670-6DC7-55AFE4A3B4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71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F28F7ED-CC53-B374-77D9-873C99E4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d26b4f2a8_0_53:notes">
            <a:extLst>
              <a:ext uri="{FF2B5EF4-FFF2-40B4-BE49-F238E27FC236}">
                <a16:creationId xmlns:a16="http://schemas.microsoft.com/office/drawing/2014/main" id="{618FC9E3-BF6B-53F5-9257-89A2D3CF7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d26b4f2a8_0_53:notes">
            <a:extLst>
              <a:ext uri="{FF2B5EF4-FFF2-40B4-BE49-F238E27FC236}">
                <a16:creationId xmlns:a16="http://schemas.microsoft.com/office/drawing/2014/main" id="{E1CBCB3D-C411-3614-F7B3-41C31F66C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370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5673575-55A7-404B-837A-861EEFF13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d26b4f2a8_0_53:notes">
            <a:extLst>
              <a:ext uri="{FF2B5EF4-FFF2-40B4-BE49-F238E27FC236}">
                <a16:creationId xmlns:a16="http://schemas.microsoft.com/office/drawing/2014/main" id="{33BEC73F-070B-7DCB-96D0-44A49C77E3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d26b4f2a8_0_53:notes">
            <a:extLst>
              <a:ext uri="{FF2B5EF4-FFF2-40B4-BE49-F238E27FC236}">
                <a16:creationId xmlns:a16="http://schemas.microsoft.com/office/drawing/2014/main" id="{4D97B93E-5CFD-D288-B0D5-BB7D81C50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81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F63DA59A-F286-6647-9DF4-9CF19B67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d26b4f2a8_0_107:notes">
            <a:extLst>
              <a:ext uri="{FF2B5EF4-FFF2-40B4-BE49-F238E27FC236}">
                <a16:creationId xmlns:a16="http://schemas.microsoft.com/office/drawing/2014/main" id="{222A5D41-8FD5-3CE6-08E6-CE92AE0AD8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d26b4f2a8_0_107:notes">
            <a:extLst>
              <a:ext uri="{FF2B5EF4-FFF2-40B4-BE49-F238E27FC236}">
                <a16:creationId xmlns:a16="http://schemas.microsoft.com/office/drawing/2014/main" id="{425D98CD-4790-8A3F-8D7B-14D74164D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17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d26b4f2a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d26b4f2a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5C74B3B2-5857-262D-E662-3D210BAD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d26b4f2a8_0_53:notes">
            <a:extLst>
              <a:ext uri="{FF2B5EF4-FFF2-40B4-BE49-F238E27FC236}">
                <a16:creationId xmlns:a16="http://schemas.microsoft.com/office/drawing/2014/main" id="{B1C692DB-C70D-42CA-A1A1-9DA028614F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d26b4f2a8_0_53:notes">
            <a:extLst>
              <a:ext uri="{FF2B5EF4-FFF2-40B4-BE49-F238E27FC236}">
                <a16:creationId xmlns:a16="http://schemas.microsoft.com/office/drawing/2014/main" id="{E1CDDB24-8AB1-9E58-C03F-B99F8D82BF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67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3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d26b4f2a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d26b4f2a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d26b4f2a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d26b4f2a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d26b4f2a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d26b4f2a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d26b4f2a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d26b4f2a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d26b4f2a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d26b4f2a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328F-32D7-2B7A-935B-B384EC96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53D14-F715-114C-AAEC-2BAB3E31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FA32C-EC39-7692-49A4-E11643BA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B535-EBCC-C6BF-8D66-377BBC63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D54B-909F-6B48-433A-F2A7E50D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34980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B31E-F42E-AA98-6518-C1DEF820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E6C51-4AA2-FA38-E0A3-17543B0F1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306E-5BE2-C7FB-8461-8E800F33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843E-7E99-A0B2-FD3A-5C4AB94A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D6850-ED0B-D26C-A826-C6714329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519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87D7E-0523-255C-3FC2-57B493A2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9F6FD-B487-6407-5281-55107DA6B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2A944-C395-A0FD-2D31-E5180B37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4238C-40ED-0C0C-BC9A-D1898B73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59795-5B72-45F7-7C5D-815D1D99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8218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52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A6E5-D3E9-8A4C-4BB3-07A6C446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89D4-3E4F-E190-3B4F-60CC81AC4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3241E-1A74-B908-E552-23089F74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92DC-16EC-5943-BFDE-EDBD3906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2A68-4BAC-D295-FECF-6EB52BE1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98508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9C7E-0E2E-6B34-7C84-F15F745E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7E367-7B0B-503D-F521-81A479BF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9D812-C0CE-1B80-FE79-0B1F3243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F2208-B79F-34AD-272B-F4D75DFA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522CC-1712-FD23-4446-B1C79BC3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40425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FA87-F2CC-AFAE-695D-0F99D994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6CF9-14A8-6BDB-B1A6-8EDB88DFF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802A6-A9EB-0FE3-8E10-95B645C79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C0FFD-379A-38F4-EAB9-B965D2A5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881E8-7E70-ADA1-A313-B5BFBB66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D766-B438-9967-CAFE-F60436FC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0468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C2A7-3BEB-366A-FBDA-EBD25834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91FB1-CF26-C65B-651C-767B46193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857B4-EA8F-995B-B855-7EF201774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E45F5-9C37-7231-7186-D2F352C0C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A6765-7E8A-2313-722E-F981A5234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99617-8C66-C4E8-1406-5535B0DF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C82B7-C8B7-C8F5-0381-0D7176C1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BCFDB-1EF8-E063-13B1-5CA0E4E5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8609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300F-4143-C62D-DA30-240EBEC2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C07E0-34EF-C12F-EAD3-467C6705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92673-BB34-7E1B-102A-B52F84AE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D7736-15CE-C287-1B5F-4142E272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19627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FB1B3-BD4A-1869-CF24-E47E832C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96F73-DBAB-E944-D06D-E77B3151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EA7B8-4972-3F81-A344-706FB6C8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90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B2E6-4782-2C63-1A87-90AE0FA3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3A778-2B53-3BD4-944B-2DC764E1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4FD5F-1867-4244-1A53-1C0C380DA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E5AC-05F2-213B-0C96-0F7467A0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2E17F-BEB2-B0A5-CBAF-CD8C05DC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0BC7-E8AE-1EE6-D60E-9D8F4E30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43957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D076-9460-0F49-1310-0DFA05D5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5A2C8-E7B4-DD89-53E4-C914928C9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05730-A3D4-E797-0DCC-9B216AB4F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31230-A9A1-5CD4-91D5-836E4661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DDD1F-B7ED-3AEB-CBFC-23DB7C79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ACF7-FDD4-047C-38A2-FF8B8E64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08312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7D18F-3A04-21FB-A909-92C44957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CE7DF-565C-E8F0-D7AC-7A52B61C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648-643D-A56E-2E2E-DAB78DAE0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5A8B-D508-914C-B6FE-C182C53F6DF2}" type="datetimeFigureOut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393C6-E338-019D-384F-7A7C136B3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C7CC-73E2-D0CD-6158-C9DCE3E27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80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conference/facct/proceedings" TargetMode="External"/><Relationship Id="rId13" Type="http://schemas.openxmlformats.org/officeDocument/2006/relationships/hyperlink" Target="https://journals.sagepub.com/home/bds" TargetMode="External"/><Relationship Id="rId3" Type="http://schemas.openxmlformats.org/officeDocument/2006/relationships/hyperlink" Target="https://dl.acm.org/" TargetMode="External"/><Relationship Id="rId7" Type="http://schemas.openxmlformats.org/officeDocument/2006/relationships/hyperlink" Target="https://dl.acm.org/conference/pdc/proceedings" TargetMode="External"/><Relationship Id="rId12" Type="http://schemas.openxmlformats.org/officeDocument/2006/relationships/hyperlink" Target="https://www.jmir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l.acm.org/conference/dis/proceedings" TargetMode="External"/><Relationship Id="rId11" Type="http://schemas.openxmlformats.org/officeDocument/2006/relationships/hyperlink" Target="https://www.4sonline.org/4s_publications.php" TargetMode="External"/><Relationship Id="rId5" Type="http://schemas.openxmlformats.org/officeDocument/2006/relationships/hyperlink" Target="https://dl.acm.org/conference/chi/proceedings" TargetMode="External"/><Relationship Id="rId10" Type="http://schemas.openxmlformats.org/officeDocument/2006/relationships/hyperlink" Target="https://dl.acm.org/journal/pacmhci" TargetMode="External"/><Relationship Id="rId4" Type="http://schemas.openxmlformats.org/officeDocument/2006/relationships/hyperlink" Target="https://dl.acm.org/conference/cscw" TargetMode="External"/><Relationship Id="rId9" Type="http://schemas.openxmlformats.org/officeDocument/2006/relationships/hyperlink" Target="https://dl.acm.org/journal/tochi" TargetMode="External"/><Relationship Id="rId14" Type="http://schemas.openxmlformats.org/officeDocument/2006/relationships/hyperlink" Target="https://link.springer.com/journal/4368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CAI.CDT@Northumbria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CAI.CDT@Northumbria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32197-5381-7B03-8798-E4D9D4B3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83" y="3715148"/>
            <a:ext cx="1532022" cy="800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49ADF-45FF-D445-F713-EDC479EEA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43575"/>
            <a:ext cx="9138755" cy="191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CEFF9-9E2F-6154-818B-00C4EA8A7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614" y="3524085"/>
            <a:ext cx="2598217" cy="1182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BA272B-05C3-2827-5B3D-500A1EF5E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77" y="3790618"/>
            <a:ext cx="2089298" cy="8186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Sharing back 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the nominated person for each group briefly share with us one thing that they thought made the proposals good proposals.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4DABA5-80EF-7327-5E84-BAC764FEEFC6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C3248F-94A0-3407-330E-1EE71DEE6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E850C-6F82-AED3-7DC7-835BBFEA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Putting your ideas together</a:t>
            </a:r>
            <a:endParaRPr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25224"/>
            <a:ext cx="8520600" cy="391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1718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Take 10 minutes on your own to write down/sketch what you are interested in researching and why. After 10 minutes share it with the group to discuss.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1718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While putting together what you want to research, think about/write/sketch: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29749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What is the issue/topic or problem?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29749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Why do you want to do this research?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29749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Char char="○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Why is this research important? who will benefit from this research?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D50F4E-3C69-B02F-C033-C91AC6056320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395E15-A82F-2891-9293-B49900824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D22712-8EAD-4952-0B1B-558DA2BBB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70625" y="21561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A41EA8-C550-C3D5-79FB-9D6BCB24899E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F8C902-B061-2529-DD17-12851503C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B85C5D-F6F5-2F2D-5D30-D8884AFCA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Selecting a Proposal to Develop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your groups review one another’s proposals, volunteer or select one of the research proposals you have been working on to move forward with.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F0029-A964-5787-8DA5-767DF2E88D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3776" y="3718561"/>
            <a:ext cx="11149738" cy="14413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Outlining a Proposal</a:t>
            </a: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 template 2 to work together on the selected topic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Come up with: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 problem statement related to the group selected topic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research questions that will be attempted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Keep in mind that you will be nominating one person to share back with the rest of the group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B0C409-073C-4169-A3C7-0D85B648A3DB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E74EB2-D31B-E2A7-F811-B30B2D89A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512B78-99CC-FF15-D707-BE464553A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Sharing back</a:t>
            </a:r>
            <a:endParaRPr dirty="0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Can the nominated person for each group briefly share with us the problem statements and research questions developed by the group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6A076-16CD-A0BB-1ECE-8353D5292137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ED70C8-4C98-0B27-BB30-4272C9A3D383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93FE6D-A0FA-A4AA-59A0-379A9B701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to find literature</a:t>
            </a:r>
            <a:endParaRPr dirty="0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In each research theme on the CCAI website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ACM Digital Library- </a:t>
            </a:r>
            <a:r>
              <a:rPr lang="en-GB" dirty="0">
                <a:hlinkClick r:id="rId3"/>
              </a:rPr>
              <a:t>https://dl.acm.org/</a:t>
            </a:r>
            <a:r>
              <a:rPr lang="en-GB" dirty="0"/>
              <a:t> </a:t>
            </a:r>
          </a:p>
          <a:p>
            <a:r>
              <a:rPr lang="en-GB" dirty="0"/>
              <a:t>CSCW </a:t>
            </a:r>
            <a:r>
              <a:rPr lang="en-GB" dirty="0">
                <a:hlinkClick r:id="rId4"/>
              </a:rPr>
              <a:t>https://dl.acm.org/conference/cscw</a:t>
            </a:r>
            <a:r>
              <a:rPr lang="en-GB" dirty="0"/>
              <a:t> </a:t>
            </a:r>
          </a:p>
          <a:p>
            <a:r>
              <a:rPr lang="en-GB" dirty="0"/>
              <a:t>CHI </a:t>
            </a:r>
            <a:r>
              <a:rPr lang="en-GB" dirty="0">
                <a:hlinkClick r:id="rId5"/>
              </a:rPr>
              <a:t>https://dl.acm.org/conference/chi/proceedings</a:t>
            </a:r>
            <a:r>
              <a:rPr lang="en-GB" dirty="0"/>
              <a:t> </a:t>
            </a:r>
          </a:p>
          <a:p>
            <a:r>
              <a:rPr lang="en-GB" dirty="0"/>
              <a:t>DIS </a:t>
            </a:r>
            <a:r>
              <a:rPr lang="en-GB" dirty="0">
                <a:hlinkClick r:id="rId6"/>
              </a:rPr>
              <a:t>https://dl.acm.org/conference/dis/proceedings</a:t>
            </a:r>
            <a:r>
              <a:rPr lang="en-GB" dirty="0"/>
              <a:t> </a:t>
            </a:r>
          </a:p>
          <a:p>
            <a:r>
              <a:rPr lang="en-GB" dirty="0"/>
              <a:t>PDC </a:t>
            </a:r>
            <a:r>
              <a:rPr lang="en-GB" dirty="0">
                <a:hlinkClick r:id="rId7"/>
              </a:rPr>
              <a:t>https://dl.acm.org/conference/pdc/proceedings</a:t>
            </a:r>
            <a:r>
              <a:rPr lang="en-GB" dirty="0"/>
              <a:t> </a:t>
            </a:r>
          </a:p>
          <a:p>
            <a:r>
              <a:rPr lang="en-GB" dirty="0" err="1"/>
              <a:t>FAccT</a:t>
            </a:r>
            <a:r>
              <a:rPr lang="en-GB" dirty="0"/>
              <a:t> </a:t>
            </a:r>
            <a:r>
              <a:rPr lang="en-GB" dirty="0">
                <a:hlinkClick r:id="rId8"/>
              </a:rPr>
              <a:t>https://dl.acm.org/conference/facct/proceedings</a:t>
            </a:r>
            <a:endParaRPr lang="en-GB" dirty="0"/>
          </a:p>
          <a:p>
            <a:r>
              <a:rPr lang="en-GB" dirty="0" err="1"/>
              <a:t>ToCHI</a:t>
            </a:r>
            <a:r>
              <a:rPr lang="en-GB" dirty="0"/>
              <a:t>  </a:t>
            </a:r>
            <a:r>
              <a:rPr lang="en-GB" dirty="0">
                <a:hlinkClick r:id="rId9"/>
              </a:rPr>
              <a:t>https://dl.acm.org/journal/tochi</a:t>
            </a:r>
            <a:r>
              <a:rPr lang="en-GB" dirty="0"/>
              <a:t> </a:t>
            </a:r>
          </a:p>
          <a:p>
            <a:r>
              <a:rPr lang="en-GB" dirty="0"/>
              <a:t>PACM-HCI </a:t>
            </a:r>
            <a:r>
              <a:rPr lang="en-GB" dirty="0">
                <a:hlinkClick r:id="rId10"/>
              </a:rPr>
              <a:t>https://dl.acm.org/journal/pacmhci</a:t>
            </a:r>
            <a:r>
              <a:rPr lang="en-GB" dirty="0"/>
              <a:t> </a:t>
            </a:r>
          </a:p>
          <a:p>
            <a:r>
              <a:rPr lang="en-GB" dirty="0"/>
              <a:t>4S publications </a:t>
            </a:r>
            <a:r>
              <a:rPr lang="en-GB" dirty="0">
                <a:hlinkClick r:id="rId11"/>
              </a:rPr>
              <a:t>https://www.4sonline.org/4s_publications.php</a:t>
            </a:r>
            <a:r>
              <a:rPr lang="en-GB" dirty="0"/>
              <a:t> </a:t>
            </a:r>
          </a:p>
          <a:p>
            <a:r>
              <a:rPr lang="en-GB" dirty="0"/>
              <a:t>JMIR </a:t>
            </a:r>
            <a:r>
              <a:rPr lang="en-GB" dirty="0">
                <a:hlinkClick r:id="rId12"/>
              </a:rPr>
              <a:t>https://www.jmir.org/</a:t>
            </a:r>
            <a:r>
              <a:rPr lang="en-GB" dirty="0"/>
              <a:t> </a:t>
            </a:r>
          </a:p>
          <a:p>
            <a:r>
              <a:rPr lang="en-GB" dirty="0"/>
              <a:t>Big Data + Society </a:t>
            </a:r>
            <a:r>
              <a:rPr lang="en-GB" dirty="0">
                <a:hlinkClick r:id="rId13"/>
              </a:rPr>
              <a:t>https://journals.sagepub.com/home/bds</a:t>
            </a:r>
            <a:r>
              <a:rPr lang="en-GB" dirty="0"/>
              <a:t> </a:t>
            </a:r>
          </a:p>
          <a:p>
            <a:r>
              <a:rPr lang="en-GB" dirty="0"/>
              <a:t>AI and Ethics </a:t>
            </a:r>
            <a:r>
              <a:rPr lang="en-GB" dirty="0">
                <a:hlinkClick r:id="rId14"/>
              </a:rPr>
              <a:t>https://link.springer.com</a:t>
            </a:r>
            <a:r>
              <a:rPr lang="en-GB">
                <a:hlinkClick r:id="rId14"/>
              </a:rPr>
              <a:t>/journal/43681</a:t>
            </a:r>
            <a:r>
              <a:rPr lang="en-GB"/>
              <a:t> </a:t>
            </a:r>
            <a:endParaRPr lang="en-GB" dirty="0"/>
          </a:p>
          <a:p>
            <a:pPr lvl="1" indent="-342900">
              <a:buSzPts val="18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49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1594190" y="1242672"/>
            <a:ext cx="5950373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&amp; Answers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41323A-6449-C845-B499-7604AE05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0355"/>
            <a:ext cx="9138755" cy="191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979EA-2FD5-2EBC-BCD0-399BE90FB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63" y="348588"/>
            <a:ext cx="1532022" cy="800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E11DC-5556-58FA-AF6E-B294C8F3A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94" y="157525"/>
            <a:ext cx="2598217" cy="1182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C45B1-E482-91AE-B6E2-1B1C8AB47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57" y="424058"/>
            <a:ext cx="2089298" cy="8186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2CDA42FC-D893-3CDD-EE66-A45BBF345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1C1DB-54CE-BEC8-2EC5-90C5E60D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83" y="3715148"/>
            <a:ext cx="1532022" cy="800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36C98-301A-8ECE-1FB8-AAC02419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14" y="3524085"/>
            <a:ext cx="2598217" cy="1182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7016F-1173-22C1-A1F9-B20883261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77" y="3790618"/>
            <a:ext cx="2089298" cy="818614"/>
          </a:xfrm>
          <a:prstGeom prst="rect">
            <a:avLst/>
          </a:prstGeom>
        </p:spPr>
      </p:pic>
      <p:sp>
        <p:nvSpPr>
          <p:cNvPr id="2" name="Google Shape;120;p23">
            <a:extLst>
              <a:ext uri="{FF2B5EF4-FFF2-40B4-BE49-F238E27FC236}">
                <a16:creationId xmlns:a16="http://schemas.microsoft.com/office/drawing/2014/main" id="{149D07A3-F69E-A4E2-71D4-6DE657D60C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4190" y="1242672"/>
            <a:ext cx="5950373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CCAI Webinar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F0AF24-E1DA-523C-57DC-3D001D2C3955}"/>
              </a:ext>
            </a:extLst>
          </p:cNvPr>
          <p:cNvGrpSpPr/>
          <p:nvPr/>
        </p:nvGrpSpPr>
        <p:grpSpPr>
          <a:xfrm>
            <a:off x="0" y="-42490"/>
            <a:ext cx="9144000" cy="1559578"/>
            <a:chOff x="0" y="3583922"/>
            <a:chExt cx="9144000" cy="15595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7D58FD-5CFE-3D88-BBFB-0E2C0D78C3AB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D83752-F0AA-ADF9-C4D1-B249406EE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56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2176B50-5C04-D5B7-A614-D7C3B766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B041F289-97BE-FAD7-B1E9-5BA7B2DE21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are we here?</a:t>
            </a:r>
            <a:endParaRPr dirty="0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D315978B-E9FB-1872-CC32-300F4BB7B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Working towards strong research proposals from under-represented groups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House Rules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Anti-racist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Gender inclusive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Respect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Sensitivity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Supportive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403D0C-26EA-3EB2-533D-C9DC7BF079B8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3C8402-F4EA-1E61-F324-564DFF8E8ABC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B776-1CD3-2F54-F82C-06FEDF490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69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are we here?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Working towards strong research proposals from under-represented groups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House Rules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Anti-racist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Gender inclusive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Respect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Sensitivity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Supportive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961BC-66A5-CAD5-A4B6-FBED5E2C98A1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9E3C48-E520-6769-8E03-07C868E8709C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193B7C-74A6-F06B-4AAB-3E334FD66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2649-4A2C-570B-34A1-54B4C0E7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67EFF2-6715-EAE2-A6CF-F98D31BB1CDF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8E31D1-DF93-1793-E52C-CBCDD15CD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520593-FAA7-3087-79B7-76228A01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392A71-A6A0-101A-4497-B0C49D4A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411"/>
            <a:ext cx="8520600" cy="831300"/>
          </a:xfrm>
        </p:spPr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8BF55-5695-6891-84F3-BC26EEB1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Interdisciplinary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Business</a:t>
            </a:r>
          </a:p>
          <a:p>
            <a:pPr lvl="1"/>
            <a:r>
              <a:rPr lang="en-US" dirty="0"/>
              <a:t>Law</a:t>
            </a:r>
          </a:p>
          <a:p>
            <a:pPr lvl="1"/>
            <a:r>
              <a:rPr lang="en-US" dirty="0"/>
              <a:t>Health and psychology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Social Sciences</a:t>
            </a:r>
          </a:p>
          <a:p>
            <a:pPr lvl="1"/>
            <a:r>
              <a:rPr lang="en-US" dirty="0"/>
              <a:t>Humanities</a:t>
            </a:r>
          </a:p>
          <a:p>
            <a:pPr lvl="1"/>
            <a:r>
              <a:rPr lang="en-US" dirty="0"/>
              <a:t>Arts</a:t>
            </a:r>
          </a:p>
          <a:p>
            <a:r>
              <a:rPr lang="en-US" dirty="0"/>
              <a:t>Centering citizens’ voices in the design, development, deployment and evaluation of AI technologies</a:t>
            </a:r>
          </a:p>
        </p:txBody>
      </p:sp>
    </p:spTree>
    <p:extLst>
      <p:ext uri="{BB962C8B-B14F-4D97-AF65-F5344CB8AC3E}">
        <p14:creationId xmlns:p14="http://schemas.microsoft.com/office/powerpoint/2010/main" val="141752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8521-F374-B882-AE32-E5E7F70BE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90FBB3-D82C-68F2-1F85-0B4CE68B3842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1A8580-D12D-2B86-DB16-76BED41EA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8F7B82-4F5B-DCC1-5B8A-255E63996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0D969F-3D87-DC8B-704B-4AFFAF00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</p:spPr>
        <p:txBody>
          <a:bodyPr/>
          <a:lstStyle/>
          <a:p>
            <a:r>
              <a:rPr lang="en-US" dirty="0"/>
              <a:t>Current themes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5DF2F-BB5B-B843-542E-39609171D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Wellbeing</a:t>
            </a:r>
          </a:p>
          <a:p>
            <a:r>
              <a:rPr lang="en-US" dirty="0"/>
              <a:t>Identities, Security &amp; Society</a:t>
            </a:r>
          </a:p>
          <a:p>
            <a:r>
              <a:rPr lang="en-US" dirty="0"/>
              <a:t>AI Design &amp; Co-Creation</a:t>
            </a:r>
          </a:p>
          <a:p>
            <a:r>
              <a:rPr lang="en-US" dirty="0"/>
              <a:t>Climate &amp; Sustainability</a:t>
            </a:r>
          </a:p>
          <a:p>
            <a:r>
              <a:rPr lang="en-US" dirty="0"/>
              <a:t>Learning &amp; Education</a:t>
            </a:r>
          </a:p>
          <a:p>
            <a:r>
              <a:rPr lang="en-US" dirty="0"/>
              <a:t>AI Work &amp;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AI Law &amp; Regulations</a:t>
            </a:r>
          </a:p>
          <a:p>
            <a:r>
              <a:rPr lang="en-US" dirty="0"/>
              <a:t>AI &amp; the Cultural Sector</a:t>
            </a:r>
          </a:p>
        </p:txBody>
      </p:sp>
    </p:spTree>
    <p:extLst>
      <p:ext uri="{BB962C8B-B14F-4D97-AF65-F5344CB8AC3E}">
        <p14:creationId xmlns:p14="http://schemas.microsoft.com/office/powerpoint/2010/main" val="30845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05AE3F47-89D8-2BB7-7B03-96459A2F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7041BB1D-50F8-01FB-7797-3AC15B8A99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Important Dates</a:t>
            </a:r>
            <a:endParaRPr dirty="0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44DCFB2F-714D-D0F7-1A00-5C02C923E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Send in your applications for feedback before the </a:t>
            </a:r>
            <a:r>
              <a:rPr lang="en-GB" b="1" dirty="0"/>
              <a:t>10</a:t>
            </a:r>
            <a:r>
              <a:rPr lang="en-GB" b="1" baseline="30000" dirty="0"/>
              <a:t>th</a:t>
            </a:r>
            <a:r>
              <a:rPr lang="en-GB" b="1" dirty="0"/>
              <a:t> of December</a:t>
            </a:r>
          </a:p>
          <a:p>
            <a:pPr lvl="1" indent="-342900">
              <a:buSzPts val="1800"/>
              <a:buChar char="●"/>
            </a:pPr>
            <a:r>
              <a:rPr lang="en-GB" dirty="0">
                <a:hlinkClick r:id="rId3"/>
              </a:rPr>
              <a:t>CCAI.CDT@Northumbria.ac.uk</a:t>
            </a:r>
            <a:r>
              <a:rPr lang="en-GB" dirty="0"/>
              <a:t> </a:t>
            </a:r>
          </a:p>
          <a:p>
            <a:r>
              <a:rPr lang="en-GB" dirty="0"/>
              <a:t>Application submission deadline- </a:t>
            </a:r>
            <a:r>
              <a:rPr lang="en-GB" b="1" dirty="0"/>
              <a:t>9</a:t>
            </a:r>
            <a:r>
              <a:rPr lang="en-GB" b="1" baseline="30000" dirty="0"/>
              <a:t>th</a:t>
            </a:r>
            <a:r>
              <a:rPr lang="en-GB" b="1" dirty="0"/>
              <a:t> of January</a:t>
            </a:r>
          </a:p>
          <a:p>
            <a:r>
              <a:rPr lang="en-GB" dirty="0"/>
              <a:t>Invitations for interviews- </a:t>
            </a:r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February</a:t>
            </a:r>
          </a:p>
          <a:p>
            <a:r>
              <a:rPr lang="en-GB" dirty="0"/>
              <a:t>Interviews- </a:t>
            </a:r>
            <a:r>
              <a:rPr lang="en-GB" b="1" dirty="0"/>
              <a:t>9</a:t>
            </a:r>
            <a:r>
              <a:rPr lang="en-GB" b="1" baseline="30000" dirty="0"/>
              <a:t>th</a:t>
            </a:r>
            <a:r>
              <a:rPr lang="en-GB" b="1" dirty="0"/>
              <a:t>-12</a:t>
            </a:r>
            <a:r>
              <a:rPr lang="en-GB" b="1" baseline="30000" dirty="0"/>
              <a:t>th</a:t>
            </a:r>
            <a:r>
              <a:rPr lang="en-GB" b="1" dirty="0"/>
              <a:t> February</a:t>
            </a:r>
          </a:p>
          <a:p>
            <a:r>
              <a:rPr lang="en-GB" dirty="0"/>
              <a:t>Offers will be sent on </a:t>
            </a:r>
            <a:r>
              <a:rPr lang="en-GB" b="1" dirty="0"/>
              <a:t>16</a:t>
            </a:r>
            <a:r>
              <a:rPr lang="en-GB" b="1" baseline="30000" dirty="0"/>
              <a:t>th</a:t>
            </a:r>
            <a:r>
              <a:rPr lang="en-GB" b="1" dirty="0"/>
              <a:t> February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619750-282E-F682-41AD-501E47C229A8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81A2AC-CAD9-54CD-FA04-EF20D5B7C88C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2C5255-9A1C-AF5C-BC66-C2BE8F230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06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24D20E8-9E50-300B-A2AD-2E81C79E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2C63CACD-4F95-EF32-3A03-95D5D9E69B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submit</a:t>
            </a:r>
            <a:endParaRPr dirty="0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8B07F6EE-E96B-8F0A-C5D0-51C97C247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Research Proposal using the provided template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CV (2 pages)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Personal Statement (optional)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Degree Certificate(s)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English Language Certificates if Applicable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C68D22-90FF-CB24-F17F-F8A2AC24DC9B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639A8C-88DC-8E99-EB7B-3377D2EB5519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D28219-E597-5B24-F4BA-9E44D7197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299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AA2D9907-24A6-6A11-72BD-D402B6CF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>
            <a:extLst>
              <a:ext uri="{FF2B5EF4-FFF2-40B4-BE49-F238E27FC236}">
                <a16:creationId xmlns:a16="http://schemas.microsoft.com/office/drawing/2014/main" id="{0D8DED30-3F4C-ADC8-CAE2-269488012B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4190" y="1242672"/>
            <a:ext cx="5950373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&amp; Answers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E16BA-889E-A1F1-3C47-07638B900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0355"/>
            <a:ext cx="9138755" cy="191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F18EB1-0C62-DB78-9794-51F84DEA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63" y="348588"/>
            <a:ext cx="1532022" cy="800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971DE-5F71-0A9E-C855-F999ECB2E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94" y="157525"/>
            <a:ext cx="2598217" cy="1182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664BE-1B0F-D884-609F-C124B12E4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57" y="424058"/>
            <a:ext cx="2089298" cy="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E692F1-E891-19EC-5E0D-F30469D497AB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50DF10-4983-1CCA-3141-9DBB353BA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06ABD7-11C1-8950-D294-FE3249F24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B22EE2-77AC-F9AB-E0EF-B02640AE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411"/>
            <a:ext cx="8520600" cy="831300"/>
          </a:xfrm>
        </p:spPr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027B-A8D5-CB01-E2EE-0C3A47E5D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Interdisciplinary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Business</a:t>
            </a:r>
          </a:p>
          <a:p>
            <a:pPr lvl="1"/>
            <a:r>
              <a:rPr lang="en-US" dirty="0"/>
              <a:t>Law</a:t>
            </a:r>
          </a:p>
          <a:p>
            <a:pPr lvl="1"/>
            <a:r>
              <a:rPr lang="en-US" dirty="0"/>
              <a:t>Health and psychology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Social Sciences</a:t>
            </a:r>
          </a:p>
          <a:p>
            <a:pPr lvl="1"/>
            <a:r>
              <a:rPr lang="en-US" dirty="0"/>
              <a:t>Humanities</a:t>
            </a:r>
          </a:p>
          <a:p>
            <a:pPr lvl="1"/>
            <a:r>
              <a:rPr lang="en-US" dirty="0"/>
              <a:t>Arts</a:t>
            </a:r>
          </a:p>
          <a:p>
            <a:r>
              <a:rPr lang="en-US" dirty="0"/>
              <a:t>Centering citizens’ voices in the design, development, deployment and evaluation of AI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8006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2C115B-1D8A-0D88-26EB-3076ED360F86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615B02-407E-59F4-79B4-D83A716A2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EB38C9-7047-8E7A-224B-587C1C0E9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B22EE2-77AC-F9AB-E0EF-B02640AE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</p:spPr>
        <p:txBody>
          <a:bodyPr/>
          <a:lstStyle/>
          <a:p>
            <a:r>
              <a:rPr lang="en-US" dirty="0"/>
              <a:t>Current themes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027B-A8D5-CB01-E2EE-0C3A47E5D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Wellbeing</a:t>
            </a:r>
          </a:p>
          <a:p>
            <a:r>
              <a:rPr lang="en-US" dirty="0"/>
              <a:t>Identities, Security &amp; Society</a:t>
            </a:r>
          </a:p>
          <a:p>
            <a:r>
              <a:rPr lang="en-US" dirty="0"/>
              <a:t>AI Design &amp; Co-Creation</a:t>
            </a:r>
          </a:p>
          <a:p>
            <a:r>
              <a:rPr lang="en-US" dirty="0"/>
              <a:t>Climate &amp; Sustainability</a:t>
            </a:r>
          </a:p>
          <a:p>
            <a:r>
              <a:rPr lang="en-US" dirty="0"/>
              <a:t>Learning &amp; Education</a:t>
            </a:r>
          </a:p>
          <a:p>
            <a:r>
              <a:rPr lang="en-US" dirty="0"/>
              <a:t>AI Work &amp;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AI Law &amp; Regulations</a:t>
            </a:r>
          </a:p>
          <a:p>
            <a:r>
              <a:rPr lang="en-US" dirty="0"/>
              <a:t>AI &amp; the Cultural Sector</a:t>
            </a:r>
          </a:p>
        </p:txBody>
      </p:sp>
    </p:spTree>
    <p:extLst>
      <p:ext uri="{BB962C8B-B14F-4D97-AF65-F5344CB8AC3E}">
        <p14:creationId xmlns:p14="http://schemas.microsoft.com/office/powerpoint/2010/main" val="85987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18FF6721-8F57-52B7-F70A-AB67BB798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060C3667-D943-5C57-5D16-EE6DFA076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Important Dates</a:t>
            </a:r>
            <a:endParaRPr dirty="0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D14A7F30-B009-08EF-ADFB-A7A1EBD6D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Send in your applications for feedback before the </a:t>
            </a:r>
            <a:r>
              <a:rPr lang="en-GB" b="1" dirty="0"/>
              <a:t>10</a:t>
            </a:r>
            <a:r>
              <a:rPr lang="en-GB" b="1" baseline="30000" dirty="0"/>
              <a:t>th</a:t>
            </a:r>
            <a:r>
              <a:rPr lang="en-GB" b="1" dirty="0"/>
              <a:t> of December</a:t>
            </a:r>
          </a:p>
          <a:p>
            <a:pPr lvl="1" indent="-342900">
              <a:buSzPts val="1800"/>
              <a:buChar char="●"/>
            </a:pPr>
            <a:r>
              <a:rPr lang="en-GB" dirty="0">
                <a:hlinkClick r:id="rId3"/>
              </a:rPr>
              <a:t>CCAI.CDT@Northumbria.ac.uk</a:t>
            </a:r>
            <a:r>
              <a:rPr lang="en-GB" dirty="0"/>
              <a:t> </a:t>
            </a:r>
          </a:p>
          <a:p>
            <a:r>
              <a:rPr lang="en-GB" dirty="0"/>
              <a:t>Application submission deadline- </a:t>
            </a:r>
            <a:r>
              <a:rPr lang="en-GB" b="1" dirty="0"/>
              <a:t>9</a:t>
            </a:r>
            <a:r>
              <a:rPr lang="en-GB" b="1" baseline="30000" dirty="0"/>
              <a:t>th</a:t>
            </a:r>
            <a:r>
              <a:rPr lang="en-GB" b="1" dirty="0"/>
              <a:t> of January</a:t>
            </a:r>
          </a:p>
          <a:p>
            <a:r>
              <a:rPr lang="en-GB" dirty="0"/>
              <a:t>Invitations for interviews- </a:t>
            </a:r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February</a:t>
            </a:r>
          </a:p>
          <a:p>
            <a:r>
              <a:rPr lang="en-GB" dirty="0"/>
              <a:t>Interviews- </a:t>
            </a:r>
            <a:r>
              <a:rPr lang="en-GB" b="1" dirty="0"/>
              <a:t>9</a:t>
            </a:r>
            <a:r>
              <a:rPr lang="en-GB" b="1" baseline="30000" dirty="0"/>
              <a:t>th</a:t>
            </a:r>
            <a:r>
              <a:rPr lang="en-GB" b="1" dirty="0"/>
              <a:t>-12</a:t>
            </a:r>
            <a:r>
              <a:rPr lang="en-GB" b="1" baseline="30000" dirty="0"/>
              <a:t>th</a:t>
            </a:r>
            <a:r>
              <a:rPr lang="en-GB" b="1" dirty="0"/>
              <a:t> February</a:t>
            </a:r>
          </a:p>
          <a:p>
            <a:r>
              <a:rPr lang="en-GB" dirty="0"/>
              <a:t>Offers will be sent on </a:t>
            </a:r>
            <a:r>
              <a:rPr lang="en-GB" b="1" dirty="0"/>
              <a:t>16</a:t>
            </a:r>
            <a:r>
              <a:rPr lang="en-GB" b="1" baseline="30000" dirty="0"/>
              <a:t>th</a:t>
            </a:r>
            <a:r>
              <a:rPr lang="en-GB" b="1" dirty="0"/>
              <a:t> February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EB0CF-C31C-757A-6A5A-571B341D42C4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5FE18F-81F1-B7D6-66D9-0932CE16D859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72973B-4D61-5171-B50E-D835DDB29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98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FD7E-B461-0CBB-D9D9-ABA47205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122"/>
            <a:ext cx="8520600" cy="831300"/>
          </a:xfrm>
        </p:spPr>
        <p:txBody>
          <a:bodyPr/>
          <a:lstStyle/>
          <a:p>
            <a:r>
              <a:rPr lang="en-US" dirty="0"/>
              <a:t>Plan for the day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C9D1DD-D7E2-F20A-1A33-B754DD806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53289"/>
              </p:ext>
            </p:extLst>
          </p:nvPr>
        </p:nvGraphicFramePr>
        <p:xfrm>
          <a:off x="440266" y="842422"/>
          <a:ext cx="8392034" cy="4227137"/>
        </p:xfrm>
        <a:graphic>
          <a:graphicData uri="http://schemas.openxmlformats.org/drawingml/2006/table">
            <a:tbl>
              <a:tblPr/>
              <a:tblGrid>
                <a:gridCol w="2088444">
                  <a:extLst>
                    <a:ext uri="{9D8B030D-6E8A-4147-A177-3AD203B41FA5}">
                      <a16:colId xmlns:a16="http://schemas.microsoft.com/office/drawing/2014/main" val="988450930"/>
                    </a:ext>
                  </a:extLst>
                </a:gridCol>
                <a:gridCol w="6303590">
                  <a:extLst>
                    <a:ext uri="{9D8B030D-6E8A-4147-A177-3AD203B41FA5}">
                      <a16:colId xmlns:a16="http://schemas.microsoft.com/office/drawing/2014/main" val="301921030"/>
                    </a:ext>
                  </a:extLst>
                </a:gridCol>
              </a:tblGrid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551837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and overview of workshop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239739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Getting to know each other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79973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Hearing from current students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164918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Looking at good examples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665306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Discussing what makes a good research proposal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53926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Formulating an outline for your proposal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097439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43152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Giving constructive feedback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68874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009359"/>
                  </a:ext>
                </a:extLst>
              </a:tr>
              <a:tr h="403207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Outlining problem statement, research questions &amp; methods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167710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minutes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take aways and Q&amp;A</a:t>
                      </a:r>
                    </a:p>
                  </a:txBody>
                  <a:tcPr marL="73310" marR="73310" marT="36655" marB="36655">
                    <a:lnL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3065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6CE6D37-5079-4C87-956F-E34BA6DCB934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85548B-5268-47A3-1149-1A873981B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A1144B-94CC-7AF1-E7EA-CDB2C9EE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2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2411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to know each other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your groups, please introduce yourself to others at your table and share: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general topic/area you are interested in pursuing as part of your post-graduate studies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Why you are passionate about the topic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2E649-C63B-38ED-E172-34F07901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3776" y="3718561"/>
            <a:ext cx="11149738" cy="14413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3AA7-185F-D85E-FDC3-AC0988AD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</p:spPr>
        <p:txBody>
          <a:bodyPr/>
          <a:lstStyle/>
          <a:p>
            <a:r>
              <a:rPr lang="en-US" dirty="0"/>
              <a:t>Hearing from current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7845D-5ACD-3CAC-BC6E-0F8134F51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you go about putting your PhD proposal together?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there any challenges you faced and how did you overcome them?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tips you would like to share?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C3055-8468-A117-700F-4B4D7A56A386}"/>
              </a:ext>
            </a:extLst>
          </p:cNvPr>
          <p:cNvGrpSpPr/>
          <p:nvPr/>
        </p:nvGrpSpPr>
        <p:grpSpPr>
          <a:xfrm>
            <a:off x="0" y="3583922"/>
            <a:ext cx="9144000" cy="1559578"/>
            <a:chOff x="0" y="3583922"/>
            <a:chExt cx="9144000" cy="15595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F0ABBC-61FC-EF44-67D9-9F967BABB3E2}"/>
                </a:ext>
              </a:extLst>
            </p:cNvPr>
            <p:cNvSpPr/>
            <p:nvPr/>
          </p:nvSpPr>
          <p:spPr>
            <a:xfrm>
              <a:off x="0" y="3583922"/>
              <a:ext cx="9144000" cy="1559578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BB0200-AB21-4396-C5A0-FAD4CF761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6000"/>
            </a:blip>
            <a:srcRect t="10545" b="20980"/>
            <a:stretch/>
          </p:blipFill>
          <p:spPr>
            <a:xfrm>
              <a:off x="685800" y="3583922"/>
              <a:ext cx="7772400" cy="15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1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Exploring Examples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your groups, please look at the proposals we shared with you: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Identify what parts of the proposals make them good proposals and why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Please use the pens and papers to write down notes based on your discussion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Make sure to nominate one person in the group who will be sharing with the rest of us the things that you discussed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82E252-2740-06EC-F3AE-4A173F0D007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92132A-4B55-AD70-8BE2-573558873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62393" r="61237" b="17376"/>
            <a:stretch/>
          </p:blipFill>
          <p:spPr>
            <a:xfrm>
              <a:off x="0" y="1789501"/>
              <a:ext cx="9144000" cy="3353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53287B-3543-5BA0-C856-2575DDBF2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7000"/>
            </a:blip>
            <a:srcRect t="71830" r="61237" b="17376"/>
            <a:stretch/>
          </p:blipFill>
          <p:spPr>
            <a:xfrm>
              <a:off x="0" y="0"/>
              <a:ext cx="9144000" cy="1789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007F6BC83874FBB63408A43B7CAF3" ma:contentTypeVersion="15" ma:contentTypeDescription="Create a new document." ma:contentTypeScope="" ma:versionID="6d27d7d13a5afcd0e9b3e3bacfd81798">
  <xsd:schema xmlns:xsd="http://www.w3.org/2001/XMLSchema" xmlns:xs="http://www.w3.org/2001/XMLSchema" xmlns:p="http://schemas.microsoft.com/office/2006/metadata/properties" xmlns:ns2="3ce3e4d6-09d1-40b8-a71f-908b8aee14a1" xmlns:ns3="a017c781-21ec-4204-893c-915d65b16e84" targetNamespace="http://schemas.microsoft.com/office/2006/metadata/properties" ma:root="true" ma:fieldsID="ab7cabbd2c2114a94972c4e7c22af542" ns2:_="" ns3:_="">
    <xsd:import namespace="3ce3e4d6-09d1-40b8-a71f-908b8aee14a1"/>
    <xsd:import namespace="a017c781-21ec-4204-893c-915d65b16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3e4d6-09d1-40b8-a71f-908b8aee1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eb059ca-7a6c-48b4-989a-ff4079574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7c781-21ec-4204-893c-915d65b16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efa444a-8d48-4ae2-ae76-d7ecba169740}" ma:internalName="TaxCatchAll" ma:showField="CatchAllData" ma:web="a017c781-21ec-4204-893c-915d65b16e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17c781-21ec-4204-893c-915d65b16e84" xsi:nil="true"/>
    <lcf76f155ced4ddcb4097134ff3c332f xmlns="3ce3e4d6-09d1-40b8-a71f-908b8aee14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3B4A59-7318-4C1A-95C7-B4055F107E0A}"/>
</file>

<file path=customXml/itemProps2.xml><?xml version="1.0" encoding="utf-8"?>
<ds:datastoreItem xmlns:ds="http://schemas.openxmlformats.org/officeDocument/2006/customXml" ds:itemID="{B8909D51-E909-40DD-BFDB-567F3F2EEEA3}"/>
</file>

<file path=customXml/itemProps3.xml><?xml version="1.0" encoding="utf-8"?>
<ds:datastoreItem xmlns:ds="http://schemas.openxmlformats.org/officeDocument/2006/customXml" ds:itemID="{48D28BE2-37C1-4519-9DB1-7C1057A116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897</Words>
  <Application>Microsoft Macintosh PowerPoint</Application>
  <PresentationFormat>On-screen Show (16:9)</PresentationFormat>
  <Paragraphs>154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Calibri Light</vt:lpstr>
      <vt:lpstr>Office Theme</vt:lpstr>
      <vt:lpstr>PowerPoint Presentation</vt:lpstr>
      <vt:lpstr>Why are we here?</vt:lpstr>
      <vt:lpstr>About</vt:lpstr>
      <vt:lpstr>Current themes</vt:lpstr>
      <vt:lpstr>Important Dates</vt:lpstr>
      <vt:lpstr>Plan for the day</vt:lpstr>
      <vt:lpstr>Getting to know each other</vt:lpstr>
      <vt:lpstr>Hearing from current students</vt:lpstr>
      <vt:lpstr>Exploring Examples</vt:lpstr>
      <vt:lpstr>Sharing back </vt:lpstr>
      <vt:lpstr>Putting your ideas together</vt:lpstr>
      <vt:lpstr>Break</vt:lpstr>
      <vt:lpstr>Selecting a Proposal to Develop</vt:lpstr>
      <vt:lpstr>Outlining a Proposal</vt:lpstr>
      <vt:lpstr>Sharing back</vt:lpstr>
      <vt:lpstr>Where to find literature</vt:lpstr>
      <vt:lpstr>Questions &amp; Answers</vt:lpstr>
      <vt:lpstr>CCAI Webinar</vt:lpstr>
      <vt:lpstr>Why are we here?</vt:lpstr>
      <vt:lpstr>About</vt:lpstr>
      <vt:lpstr>Current themes</vt:lpstr>
      <vt:lpstr>Important Dates</vt:lpstr>
      <vt:lpstr>What to submit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Research Proposals</dc:title>
  <cp:lastModifiedBy>Reem Talhouk</cp:lastModifiedBy>
  <cp:revision>1</cp:revision>
  <dcterms:modified xsi:type="dcterms:W3CDTF">2025-11-14T13:00:23Z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0x010100857007F6BC83874FBB63408A43B7CAF3</vt:lpwstr>
  </property>
</Properties>
</file>