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59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0" autoAdjust="0"/>
    <p:restoredTop sz="94660"/>
  </p:normalViewPr>
  <p:slideViewPr>
    <p:cSldViewPr snapToGrid="0">
      <p:cViewPr varScale="1">
        <p:scale>
          <a:sx n="77" d="100"/>
          <a:sy n="77" d="100"/>
        </p:scale>
        <p:origin x="76" y="4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0A946-DFAD-40AA-A49B-B2F2D6D82BED}" type="datetimeFigureOut">
              <a:rPr lang="en-GB" smtClean="0"/>
              <a:t>10/07/2016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BC914-31E9-4EEC-94B8-D180ED6B3A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10293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0A946-DFAD-40AA-A49B-B2F2D6D82BED}" type="datetimeFigureOut">
              <a:rPr lang="en-GB" smtClean="0"/>
              <a:t>10/07/2016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BC914-31E9-4EEC-94B8-D180ED6B3A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32770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0A946-DFAD-40AA-A49B-B2F2D6D82BED}" type="datetimeFigureOut">
              <a:rPr lang="en-GB" smtClean="0"/>
              <a:t>10/07/2016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BC914-31E9-4EEC-94B8-D180ED6B3A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96217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0A946-DFAD-40AA-A49B-B2F2D6D82BED}" type="datetimeFigureOut">
              <a:rPr lang="en-GB" smtClean="0"/>
              <a:t>10/07/2016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BC914-31E9-4EEC-94B8-D180ED6B3A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18251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0A946-DFAD-40AA-A49B-B2F2D6D82BED}" type="datetimeFigureOut">
              <a:rPr lang="en-GB" smtClean="0"/>
              <a:t>10/07/2016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BC914-31E9-4EEC-94B8-D180ED6B3A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56088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0A946-DFAD-40AA-A49B-B2F2D6D82BED}" type="datetimeFigureOut">
              <a:rPr lang="en-GB" smtClean="0"/>
              <a:t>10/07/2016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BC914-31E9-4EEC-94B8-D180ED6B3A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12175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0A946-DFAD-40AA-A49B-B2F2D6D82BED}" type="datetimeFigureOut">
              <a:rPr lang="en-GB" smtClean="0"/>
              <a:t>10/07/2016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BC914-31E9-4EEC-94B8-D180ED6B3A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48030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0A946-DFAD-40AA-A49B-B2F2D6D82BED}" type="datetimeFigureOut">
              <a:rPr lang="en-GB" smtClean="0"/>
              <a:t>10/07/2016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BC914-31E9-4EEC-94B8-D180ED6B3A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274042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0A946-DFAD-40AA-A49B-B2F2D6D82BED}" type="datetimeFigureOut">
              <a:rPr lang="en-GB" smtClean="0"/>
              <a:t>10/07/2016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BC914-31E9-4EEC-94B8-D180ED6B3A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78000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0A946-DFAD-40AA-A49B-B2F2D6D82BED}" type="datetimeFigureOut">
              <a:rPr lang="en-GB" smtClean="0"/>
              <a:t>10/07/2016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7F5BC914-31E9-4EEC-94B8-D180ED6B3A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64621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0A946-DFAD-40AA-A49B-B2F2D6D82BED}" type="datetimeFigureOut">
              <a:rPr lang="en-GB" smtClean="0"/>
              <a:t>10/07/2016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BC914-31E9-4EEC-94B8-D180ED6B3A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2569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0A946-DFAD-40AA-A49B-B2F2D6D82BED}" type="datetimeFigureOut">
              <a:rPr lang="en-GB" smtClean="0"/>
              <a:t>10/07/2016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BC914-31E9-4EEC-94B8-D180ED6B3A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41659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0A946-DFAD-40AA-A49B-B2F2D6D82BED}" type="datetimeFigureOut">
              <a:rPr lang="en-GB" smtClean="0"/>
              <a:t>10/07/2016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BC914-31E9-4EEC-94B8-D180ED6B3A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18942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0A946-DFAD-40AA-A49B-B2F2D6D82BED}" type="datetimeFigureOut">
              <a:rPr lang="en-GB" smtClean="0"/>
              <a:t>10/07/2016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BC914-31E9-4EEC-94B8-D180ED6B3A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01324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0A946-DFAD-40AA-A49B-B2F2D6D82BED}" type="datetimeFigureOut">
              <a:rPr lang="en-GB" smtClean="0"/>
              <a:t>10/07/2016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BC914-31E9-4EEC-94B8-D180ED6B3A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5408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0A946-DFAD-40AA-A49B-B2F2D6D82BED}" type="datetimeFigureOut">
              <a:rPr lang="en-GB" smtClean="0"/>
              <a:t>10/07/2016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BC914-31E9-4EEC-94B8-D180ED6B3A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64545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0A946-DFAD-40AA-A49B-B2F2D6D82BED}" type="datetimeFigureOut">
              <a:rPr lang="en-GB" smtClean="0"/>
              <a:t>10/07/2016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BC914-31E9-4EEC-94B8-D180ED6B3A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84895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0B40A946-DFAD-40AA-A49B-B2F2D6D82BED}" type="datetimeFigureOut">
              <a:rPr lang="en-GB" smtClean="0"/>
              <a:t>10/07/2016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7F5BC914-31E9-4EEC-94B8-D180ED6B3A6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46630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Seeing the Need</a:t>
            </a: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4515378" y="4212397"/>
            <a:ext cx="6987645" cy="2105275"/>
          </a:xfrm>
        </p:spPr>
        <p:txBody>
          <a:bodyPr>
            <a:normAutofit/>
          </a:bodyPr>
          <a:lstStyle/>
          <a:p>
            <a:r>
              <a:rPr lang="en-GB" dirty="0"/>
              <a:t>Assessing Community Need Through Visual and Participatory Methods</a:t>
            </a:r>
          </a:p>
          <a:p>
            <a:r>
              <a:rPr lang="en-GB" dirty="0"/>
              <a:t>Chris Simmonds</a:t>
            </a:r>
          </a:p>
          <a:p>
            <a:r>
              <a:rPr lang="en-GB" dirty="0"/>
              <a:t> Northumbria University, Legal Education and Professional Skills Signature Research Group</a:t>
            </a:r>
          </a:p>
        </p:txBody>
      </p:sp>
    </p:spTree>
    <p:extLst>
      <p:ext uri="{BB962C8B-B14F-4D97-AF65-F5344CB8AC3E}">
        <p14:creationId xmlns:p14="http://schemas.microsoft.com/office/powerpoint/2010/main" val="34762011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 Definition…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The Ronseal™ of the research methodologies?</a:t>
            </a:r>
          </a:p>
        </p:txBody>
      </p:sp>
    </p:spTree>
    <p:extLst>
      <p:ext uri="{BB962C8B-B14F-4D97-AF65-F5344CB8AC3E}">
        <p14:creationId xmlns:p14="http://schemas.microsoft.com/office/powerpoint/2010/main" val="21473851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Why use them…?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Well-used in some fields (e.g. primary education, anthropology and sociology)</a:t>
            </a:r>
          </a:p>
          <a:p>
            <a:r>
              <a:rPr lang="en-GB" dirty="0"/>
              <a:t>Packard (2008)</a:t>
            </a:r>
          </a:p>
          <a:p>
            <a:pPr lvl="1"/>
            <a:r>
              <a:rPr lang="en-GB" dirty="0"/>
              <a:t>Decreases the power differential between the researcher and the researched (if properly applied).</a:t>
            </a:r>
          </a:p>
          <a:p>
            <a:pPr lvl="1"/>
            <a:r>
              <a:rPr lang="en-GB" dirty="0"/>
              <a:t>‘The practical benefits of having participants drive the research process were undeniable and generated information that the researchers might never have considered.</a:t>
            </a:r>
          </a:p>
        </p:txBody>
      </p:sp>
    </p:spTree>
    <p:extLst>
      <p:ext uri="{BB962C8B-B14F-4D97-AF65-F5344CB8AC3E}">
        <p14:creationId xmlns:p14="http://schemas.microsoft.com/office/powerpoint/2010/main" val="31397819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 this context…?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2666999"/>
            <a:ext cx="10018713" cy="3124201"/>
          </a:xfrm>
        </p:spPr>
        <p:txBody>
          <a:bodyPr/>
          <a:lstStyle/>
          <a:p>
            <a:r>
              <a:rPr lang="en-GB" dirty="0" err="1"/>
              <a:t>Woolner</a:t>
            </a:r>
            <a:r>
              <a:rPr lang="en-GB" dirty="0"/>
              <a:t>, P. et al (2010):</a:t>
            </a:r>
          </a:p>
          <a:p>
            <a:pPr lvl="1"/>
            <a:r>
              <a:rPr lang="en-GB" dirty="0"/>
              <a:t>‘Within schools… the construct of physical environment, narrowly understood as the  actual physical setting, is enmeshed within a complex network of organisational and behavioural factors, all contributing to the learning environment as experienced by the students and impacting on their success.’</a:t>
            </a:r>
          </a:p>
          <a:p>
            <a:r>
              <a:rPr lang="en-GB" dirty="0"/>
              <a:t>The same is true of communities – complex network(s) influenced by social, economic and </a:t>
            </a:r>
            <a:r>
              <a:rPr lang="en-GB"/>
              <a:t>environmental factors.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89952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Packard, J. (2008) ‘ ‘I’m </a:t>
            </a:r>
            <a:r>
              <a:rPr lang="en-GB" dirty="0" err="1"/>
              <a:t>gonna</a:t>
            </a:r>
            <a:r>
              <a:rPr lang="en-GB" dirty="0"/>
              <a:t> show you what it’s really like out here’: the power and limitations of participatory visual methods’, </a:t>
            </a:r>
            <a:r>
              <a:rPr lang="en-GB" i="1" dirty="0"/>
              <a:t>Visual Studies, </a:t>
            </a:r>
            <a:r>
              <a:rPr lang="en-GB" dirty="0"/>
              <a:t>23(1)</a:t>
            </a:r>
            <a:r>
              <a:rPr lang="en-GB" i="1" dirty="0"/>
              <a:t> </a:t>
            </a:r>
          </a:p>
          <a:p>
            <a:r>
              <a:rPr lang="en-GB" dirty="0" err="1"/>
              <a:t>Woolner</a:t>
            </a:r>
            <a:r>
              <a:rPr lang="en-GB" dirty="0"/>
              <a:t>, P., Clark, J., Hall, E., </a:t>
            </a:r>
            <a:r>
              <a:rPr lang="en-GB" dirty="0" err="1"/>
              <a:t>Tiplady</a:t>
            </a:r>
            <a:r>
              <a:rPr lang="en-GB" dirty="0"/>
              <a:t>, L., Thomas, U. and Wall, K. ‘Pictures are necessary but not sufficient: Using a range of visual methods to engage users about school design’, </a:t>
            </a:r>
            <a:r>
              <a:rPr lang="en-GB" i="1" dirty="0"/>
              <a:t>Learning Environments Research, </a:t>
            </a:r>
            <a:r>
              <a:rPr lang="en-GB" dirty="0"/>
              <a:t>13(1)</a:t>
            </a:r>
          </a:p>
        </p:txBody>
      </p:sp>
    </p:spTree>
    <p:extLst>
      <p:ext uri="{BB962C8B-B14F-4D97-AF65-F5344CB8AC3E}">
        <p14:creationId xmlns:p14="http://schemas.microsoft.com/office/powerpoint/2010/main" val="402527481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43</TotalTime>
  <Words>263</Words>
  <Application>Microsoft Office PowerPoint</Application>
  <PresentationFormat>Widescreen</PresentationFormat>
  <Paragraphs>18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Corbel</vt:lpstr>
      <vt:lpstr>Parallax</vt:lpstr>
      <vt:lpstr>Seeing the Need</vt:lpstr>
      <vt:lpstr>A Definition…</vt:lpstr>
      <vt:lpstr>Why use them…?</vt:lpstr>
      <vt:lpstr>In this context…?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Photo Speaks a Thousand Words</dc:title>
  <dc:creator>CSi</dc:creator>
  <cp:lastModifiedBy>Christopher Simmonds</cp:lastModifiedBy>
  <cp:revision>5</cp:revision>
  <dcterms:created xsi:type="dcterms:W3CDTF">2016-03-21T19:57:52Z</dcterms:created>
  <dcterms:modified xsi:type="dcterms:W3CDTF">2016-07-11T00:18:33Z</dcterms:modified>
</cp:coreProperties>
</file>