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Mitchell" userId="b1c1c00d-7d33-45bb-bb02-9231ae114dab" providerId="ADAL" clId="{B0B4BB61-4028-4D45-A896-61B7E752B8B3}"/>
    <pc:docChg chg="modSld">
      <pc:chgData name="Rebecca Mitchell" userId="b1c1c00d-7d33-45bb-bb02-9231ae114dab" providerId="ADAL" clId="{B0B4BB61-4028-4D45-A896-61B7E752B8B3}" dt="2022-07-14T07:14:48.527" v="2" actId="20577"/>
      <pc:docMkLst>
        <pc:docMk/>
      </pc:docMkLst>
      <pc:sldChg chg="modSp mod">
        <pc:chgData name="Rebecca Mitchell" userId="b1c1c00d-7d33-45bb-bb02-9231ae114dab" providerId="ADAL" clId="{B0B4BB61-4028-4D45-A896-61B7E752B8B3}" dt="2022-07-14T07:14:48.527" v="2" actId="20577"/>
        <pc:sldMkLst>
          <pc:docMk/>
          <pc:sldMk cId="379105151" sldId="267"/>
        </pc:sldMkLst>
        <pc:spChg chg="mod">
          <ac:chgData name="Rebecca Mitchell" userId="b1c1c00d-7d33-45bb-bb02-9231ae114dab" providerId="ADAL" clId="{B0B4BB61-4028-4D45-A896-61B7E752B8B3}" dt="2022-07-14T07:14:48.527" v="2" actId="20577"/>
          <ac:spMkLst>
            <pc:docMk/>
            <pc:sldMk cId="379105151" sldId="267"/>
            <ac:spMk id="3" creationId="{6A3CB039-C280-83B1-1DFE-10F6418D955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B4376-1608-6543-8C3E-AE3144A7A7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C7AFB2-8E43-5673-73AF-5F2370B8DF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9DDCD5-D074-D09B-1114-786885514AEB}"/>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5" name="Footer Placeholder 4">
            <a:extLst>
              <a:ext uri="{FF2B5EF4-FFF2-40B4-BE49-F238E27FC236}">
                <a16:creationId xmlns:a16="http://schemas.microsoft.com/office/drawing/2014/main" id="{26E395FE-D8D8-6876-62F5-83852531B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B398F-747C-9D17-0964-78FB7FBBF6EA}"/>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1414295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89E39-38A7-EDE3-6DCA-531E00945F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0C6237-4ADD-798C-53F8-08E730C27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7CE2FA-C9F3-A7C9-60F3-63E91DBA98A8}"/>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5" name="Footer Placeholder 4">
            <a:extLst>
              <a:ext uri="{FF2B5EF4-FFF2-40B4-BE49-F238E27FC236}">
                <a16:creationId xmlns:a16="http://schemas.microsoft.com/office/drawing/2014/main" id="{9B223E33-D827-925B-0242-F3E2585B1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02FE4A-E77F-EA3B-4484-2BC2637F74E9}"/>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2108966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662F5B-67BD-D43B-38F8-5CCEC61220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229D00-942E-C85D-D032-5F5F26DBA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3BCD55-1686-7A6E-F30D-E12628471600}"/>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5" name="Footer Placeholder 4">
            <a:extLst>
              <a:ext uri="{FF2B5EF4-FFF2-40B4-BE49-F238E27FC236}">
                <a16:creationId xmlns:a16="http://schemas.microsoft.com/office/drawing/2014/main" id="{AA2F1734-5B10-CC4C-8AA0-8DC6762E64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4C601A-A60A-738D-07C4-18E0F0FDE163}"/>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165409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B3636-1DFE-6FD1-02AB-8F7FB97D4B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1F74AD-9E9E-A505-2759-FA3BFC9FE9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C764CB-51E4-BB76-1E6E-4D5CC5FCABA8}"/>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5" name="Footer Placeholder 4">
            <a:extLst>
              <a:ext uri="{FF2B5EF4-FFF2-40B4-BE49-F238E27FC236}">
                <a16:creationId xmlns:a16="http://schemas.microsoft.com/office/drawing/2014/main" id="{6BE04C0B-4388-7202-7B96-B2E4EC712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3544C-8FAF-92EF-E643-47EC9BD3394A}"/>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101214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9E63F-68A7-EAB0-12CC-C38004ECE9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2A7EA-1B00-2BE4-20CD-12464038FB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BB0059-EBA6-2748-FCCD-C8E08443EF89}"/>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5" name="Footer Placeholder 4">
            <a:extLst>
              <a:ext uri="{FF2B5EF4-FFF2-40B4-BE49-F238E27FC236}">
                <a16:creationId xmlns:a16="http://schemas.microsoft.com/office/drawing/2014/main" id="{7A5B8B34-2589-453E-4941-5CCD9D2D6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ECA7A-97AE-804E-66B4-68E32CA0C051}"/>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251901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27D78-CCB4-61F1-64D1-85F95A4E5E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9311D2-E23F-C1ED-71B8-2E12EA08F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64C585-1AD7-8BF6-C07F-00BA82EA64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72461F-CFCD-20F5-8DCC-87E603886364}"/>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6" name="Footer Placeholder 5">
            <a:extLst>
              <a:ext uri="{FF2B5EF4-FFF2-40B4-BE49-F238E27FC236}">
                <a16:creationId xmlns:a16="http://schemas.microsoft.com/office/drawing/2014/main" id="{0B731534-3773-EF03-0A4D-91AE5F0A6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202CA5-F099-BDD7-7969-CAEC3BA4B2D4}"/>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159489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E2496-CC62-5DF3-F677-F26AFFD855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28752A-3710-025E-6187-5D6CBC71C0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B37220-D0E0-2EC6-30D9-8C24C86F2C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0BB69C-DC3B-D27F-0BDE-40C50FF837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60E3A7-7EF4-9761-7848-1B11DD5DDC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EABFFB-3795-B9B9-0E2F-9F9845A37EC1}"/>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8" name="Footer Placeholder 7">
            <a:extLst>
              <a:ext uri="{FF2B5EF4-FFF2-40B4-BE49-F238E27FC236}">
                <a16:creationId xmlns:a16="http://schemas.microsoft.com/office/drawing/2014/main" id="{8969B205-E609-1600-7BB3-CA8E6908A4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159563-A00A-D5C1-4096-347546483335}"/>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319731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3C668-8D22-1DCC-58AA-C0036279C6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C4775B-3D8A-8E01-93FA-7A12F909CF0D}"/>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4" name="Footer Placeholder 3">
            <a:extLst>
              <a:ext uri="{FF2B5EF4-FFF2-40B4-BE49-F238E27FC236}">
                <a16:creationId xmlns:a16="http://schemas.microsoft.com/office/drawing/2014/main" id="{0A8774B5-2BEA-ADCF-8EEA-0E299113EA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114FEE-7C04-A638-E538-DCE08E0DF4C3}"/>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341886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465FF6-5A91-53BC-1BE9-2CC511813743}"/>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3" name="Footer Placeholder 2">
            <a:extLst>
              <a:ext uri="{FF2B5EF4-FFF2-40B4-BE49-F238E27FC236}">
                <a16:creationId xmlns:a16="http://schemas.microsoft.com/office/drawing/2014/main" id="{9146EDC8-C18C-7859-DA30-826BBF23A2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95B276-C429-9BFE-5412-81349CFA7D1B}"/>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245683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EBF3B-D04E-C375-5107-BAC46A0D3A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58F88F-4F47-FEBE-0AD2-E93DB5A810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95C418-AB47-5174-78E1-5D6353BED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CF000F-19DD-EAE5-F487-B28072FEAB2C}"/>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6" name="Footer Placeholder 5">
            <a:extLst>
              <a:ext uri="{FF2B5EF4-FFF2-40B4-BE49-F238E27FC236}">
                <a16:creationId xmlns:a16="http://schemas.microsoft.com/office/drawing/2014/main" id="{AAADB9B3-F2FF-6432-EB5A-875CC900DD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3FEFC0-8437-B4D9-20C0-01349BFAFC1B}"/>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3973131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9BFBD-8258-09AA-5594-143FB86B3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335047-EB9E-1055-09D4-4361E62501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23F187-A300-7803-BDBF-C7BA552C06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62FDC8-1DF7-10DF-5E96-66355EAD343B}"/>
              </a:ext>
            </a:extLst>
          </p:cNvPr>
          <p:cNvSpPr>
            <a:spLocks noGrp="1"/>
          </p:cNvSpPr>
          <p:nvPr>
            <p:ph type="dt" sz="half" idx="10"/>
          </p:nvPr>
        </p:nvSpPr>
        <p:spPr/>
        <p:txBody>
          <a:bodyPr/>
          <a:lstStyle/>
          <a:p>
            <a:fld id="{32EE2904-4596-4FFE-A079-CF28787E5E29}" type="datetimeFigureOut">
              <a:rPr lang="en-US" smtClean="0"/>
              <a:t>7/14/22</a:t>
            </a:fld>
            <a:endParaRPr lang="en-US"/>
          </a:p>
        </p:txBody>
      </p:sp>
      <p:sp>
        <p:nvSpPr>
          <p:cNvPr id="6" name="Footer Placeholder 5">
            <a:extLst>
              <a:ext uri="{FF2B5EF4-FFF2-40B4-BE49-F238E27FC236}">
                <a16:creationId xmlns:a16="http://schemas.microsoft.com/office/drawing/2014/main" id="{BE1A0B29-E5CE-9462-C885-F6AD0D459D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A88D69-3DCA-DC2A-57C4-763C16B0AF58}"/>
              </a:ext>
            </a:extLst>
          </p:cNvPr>
          <p:cNvSpPr>
            <a:spLocks noGrp="1"/>
          </p:cNvSpPr>
          <p:nvPr>
            <p:ph type="sldNum" sz="quarter" idx="12"/>
          </p:nvPr>
        </p:nvSpPr>
        <p:spPr/>
        <p:txBody>
          <a:bodyPr/>
          <a:lstStyle/>
          <a:p>
            <a:fld id="{2BE8E3CB-BE9C-481E-BC82-96CF1466383C}" type="slidenum">
              <a:rPr lang="en-US" smtClean="0"/>
              <a:t>‹#›</a:t>
            </a:fld>
            <a:endParaRPr lang="en-US"/>
          </a:p>
        </p:txBody>
      </p:sp>
    </p:spTree>
    <p:extLst>
      <p:ext uri="{BB962C8B-B14F-4D97-AF65-F5344CB8AC3E}">
        <p14:creationId xmlns:p14="http://schemas.microsoft.com/office/powerpoint/2010/main" val="1554642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03A52B-71F4-38AA-355A-58A5A57699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B2A9DB-12AE-5840-DF2F-C4CD9824D7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9A4F3-1E9A-7959-DED2-F917A4925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E2904-4596-4FFE-A079-CF28787E5E29}" type="datetimeFigureOut">
              <a:rPr lang="en-US" smtClean="0"/>
              <a:t>7/14/22</a:t>
            </a:fld>
            <a:endParaRPr lang="en-US"/>
          </a:p>
        </p:txBody>
      </p:sp>
      <p:sp>
        <p:nvSpPr>
          <p:cNvPr id="5" name="Footer Placeholder 4">
            <a:extLst>
              <a:ext uri="{FF2B5EF4-FFF2-40B4-BE49-F238E27FC236}">
                <a16:creationId xmlns:a16="http://schemas.microsoft.com/office/drawing/2014/main" id="{2F34F184-4374-DE04-6A95-454632F761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8B347E-DCCB-EE66-EAC4-07BE9E8F89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E8E3CB-BE9C-481E-BC82-96CF1466383C}" type="slidenum">
              <a:rPr lang="en-US" smtClean="0"/>
              <a:t>‹#›</a:t>
            </a:fld>
            <a:endParaRPr lang="en-US"/>
          </a:p>
        </p:txBody>
      </p:sp>
    </p:spTree>
    <p:extLst>
      <p:ext uri="{BB962C8B-B14F-4D97-AF65-F5344CB8AC3E}">
        <p14:creationId xmlns:p14="http://schemas.microsoft.com/office/powerpoint/2010/main" val="2074271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359F8-19FE-DE7D-ED96-380D35E7928F}"/>
              </a:ext>
            </a:extLst>
          </p:cNvPr>
          <p:cNvSpPr>
            <a:spLocks noGrp="1"/>
          </p:cNvSpPr>
          <p:nvPr>
            <p:ph type="ctrTitle"/>
          </p:nvPr>
        </p:nvSpPr>
        <p:spPr/>
        <p:txBody>
          <a:bodyPr>
            <a:normAutofit fontScale="90000"/>
          </a:bodyPr>
          <a:lstStyle/>
          <a:p>
            <a:r>
              <a:rPr lang="en-US"/>
              <a:t>LEGAL PROFESSIONAL (ATTORNEY-CLIENT) PRIVILEGE</a:t>
            </a:r>
          </a:p>
        </p:txBody>
      </p:sp>
      <p:sp>
        <p:nvSpPr>
          <p:cNvPr id="3" name="Subtitle 2">
            <a:extLst>
              <a:ext uri="{FF2B5EF4-FFF2-40B4-BE49-F238E27FC236}">
                <a16:creationId xmlns:a16="http://schemas.microsoft.com/office/drawing/2014/main" id="{9BCEEE78-B0BD-78CE-54EE-985886FFC5E7}"/>
              </a:ext>
            </a:extLst>
          </p:cNvPr>
          <p:cNvSpPr>
            <a:spLocks noGrp="1"/>
          </p:cNvSpPr>
          <p:nvPr>
            <p:ph type="subTitle" idx="1"/>
          </p:nvPr>
        </p:nvSpPr>
        <p:spPr/>
        <p:txBody>
          <a:bodyPr/>
          <a:lstStyle/>
          <a:p>
            <a:r>
              <a:rPr lang="en-US" dirty="0"/>
              <a:t>Professor Ed Imwinkelried</a:t>
            </a:r>
          </a:p>
        </p:txBody>
      </p:sp>
    </p:spTree>
    <p:extLst>
      <p:ext uri="{BB962C8B-B14F-4D97-AF65-F5344CB8AC3E}">
        <p14:creationId xmlns:p14="http://schemas.microsoft.com/office/powerpoint/2010/main" val="2753549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FE72F-236C-73CC-010D-49626B50B3F6}"/>
              </a:ext>
            </a:extLst>
          </p:cNvPr>
          <p:cNvSpPr>
            <a:spLocks noGrp="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F876D18C-C3E8-3C45-BD3F-453142265675}"/>
              </a:ext>
            </a:extLst>
          </p:cNvPr>
          <p:cNvSpPr>
            <a:spLocks noGrp="1"/>
          </p:cNvSpPr>
          <p:nvPr>
            <p:ph idx="1"/>
          </p:nvPr>
        </p:nvSpPr>
        <p:spPr/>
        <p:txBody>
          <a:bodyPr/>
          <a:lstStyle/>
          <a:p>
            <a:pPr marL="0" indent="0">
              <a:buNone/>
            </a:pPr>
            <a:r>
              <a:rPr lang="en-US" dirty="0"/>
              <a:t>At the doctrinal level, the American courts, including the Supreme Court, have conferred a significant measure of constitutional protection on the citizen’s right to make intelligent, independent life preference choices in certain areas.  In particular, the courts have recognized that in order to make such choices, the citizen may need “the guiding hand of counsel.”  </a:t>
            </a:r>
            <a:r>
              <a:rPr lang="en-US" i="1" dirty="0"/>
              <a:t>POWELL V. ALABAMA, 287 U.S. 45 (1932)</a:t>
            </a:r>
            <a:r>
              <a:rPr lang="en-US" dirty="0"/>
              <a:t>.  </a:t>
            </a:r>
          </a:p>
          <a:p>
            <a:pPr marL="0" indent="0">
              <a:buNone/>
            </a:pPr>
            <a:r>
              <a:rPr lang="en-US" dirty="0"/>
              <a:t>In his celebrated work, THE MORALITY OF FREEDOM (1986), the late Joseph Raz argued that although we often view government negatively as the enemy of individual autonomy, government can and should take affirmative steps to promote autonomy.</a:t>
            </a:r>
          </a:p>
        </p:txBody>
      </p:sp>
    </p:spTree>
    <p:extLst>
      <p:ext uri="{BB962C8B-B14F-4D97-AF65-F5344CB8AC3E}">
        <p14:creationId xmlns:p14="http://schemas.microsoft.com/office/powerpoint/2010/main" val="2815164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D5D16-7AAA-AA70-D10A-40C7966E4B75}"/>
              </a:ext>
            </a:extLst>
          </p:cNvPr>
          <p:cNvSpPr>
            <a:spLocks noGrp="1"/>
          </p:cNvSpPr>
          <p:nvPr>
            <p:ph type="title"/>
          </p:nvPr>
        </p:nvSpPr>
        <p:spPr/>
        <p:txBody>
          <a:bodyPr/>
          <a:lstStyle/>
          <a:p>
            <a:r>
              <a:rPr lang="en-US" dirty="0"/>
              <a:t>LEGAL PROFESSIONAL PRIVILEGE</a:t>
            </a:r>
          </a:p>
        </p:txBody>
      </p:sp>
      <p:sp>
        <p:nvSpPr>
          <p:cNvPr id="5" name="Content Placeholder 4">
            <a:extLst>
              <a:ext uri="{FF2B5EF4-FFF2-40B4-BE49-F238E27FC236}">
                <a16:creationId xmlns:a16="http://schemas.microsoft.com/office/drawing/2014/main" id="{E53B83CE-C76A-5F8F-DB5D-93FEE81C9202}"/>
              </a:ext>
            </a:extLst>
          </p:cNvPr>
          <p:cNvSpPr>
            <a:spLocks noGrp="1"/>
          </p:cNvSpPr>
          <p:nvPr>
            <p:ph idx="1"/>
          </p:nvPr>
        </p:nvSpPr>
        <p:spPr/>
        <p:txBody>
          <a:bodyPr/>
          <a:lstStyle/>
          <a:p>
            <a:pPr marL="0" indent="0">
              <a:buNone/>
            </a:pPr>
            <a:r>
              <a:rPr lang="en-US" dirty="0"/>
              <a:t>Professor Raz explained the essential dilemma of autonomy.</a:t>
            </a:r>
          </a:p>
          <a:p>
            <a:pPr marL="0" indent="0">
              <a:buNone/>
            </a:pPr>
            <a:r>
              <a:rPr lang="en-US" dirty="0"/>
              <a:t>On the other hand, as rational beings with cognitive ability laypersons often need to consult experts to make intelligent life preference choices.  Again, the layperson may need “the guiding hand of counsel.”</a:t>
            </a:r>
          </a:p>
          <a:p>
            <a:pPr marL="0" indent="0">
              <a:buNone/>
            </a:pPr>
            <a:r>
              <a:rPr lang="en-US" dirty="0"/>
              <a:t>On the other hand, as free beings with volitional ability laypersons want to make truly independent choices.  However, the very process of consultation may compromise that independence;  the consultant may be tempted to resort to threats or manipulation.</a:t>
            </a:r>
          </a:p>
        </p:txBody>
      </p:sp>
    </p:spTree>
    <p:extLst>
      <p:ext uri="{BB962C8B-B14F-4D97-AF65-F5344CB8AC3E}">
        <p14:creationId xmlns:p14="http://schemas.microsoft.com/office/powerpoint/2010/main" val="3518238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26E10-FD36-C8E3-32D3-170557CB499B}"/>
              </a:ext>
            </a:extLst>
          </p:cNvPr>
          <p:cNvSpPr>
            <a:spLocks noGrp="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6A3CB039-C280-83B1-1DFE-10F6418D9555}"/>
              </a:ext>
            </a:extLst>
          </p:cNvPr>
          <p:cNvSpPr>
            <a:spLocks noGrp="1"/>
          </p:cNvSpPr>
          <p:nvPr>
            <p:ph idx="1"/>
          </p:nvPr>
        </p:nvSpPr>
        <p:spPr/>
        <p:txBody>
          <a:bodyPr>
            <a:normAutofit fontScale="92500" lnSpcReduction="10000"/>
          </a:bodyPr>
          <a:lstStyle/>
          <a:p>
            <a:pPr marL="0" indent="0">
              <a:buNone/>
            </a:pPr>
            <a:r>
              <a:rPr lang="en-US" dirty="0"/>
              <a:t>Why is </a:t>
            </a:r>
            <a:r>
              <a:rPr lang="en-US"/>
              <a:t>there a </a:t>
            </a:r>
            <a:r>
              <a:rPr lang="en-US" dirty="0"/>
              <a:t>risk that the consultant will engage in manipulation?  The layperson wants the benefit of the consultant’s candid advice, including advice reflecting controversial, unpopular, or divergent views.  However, the confidant will be deterred from giving that advice—and tempted to employ manipulation—if the confidant knows that his or her advice can be exposed.  They may fear disapproval from other lawyers, family members, the media, or the general public.  One of the primary flaws in the instrumental theory is that it focuses exclusively on the state of mind of the person consulting the expert;  it overlooks the importance of the state of mind of the consultant.   Consultants are likely to give the candid advice the layperson needs only if they are assured that the layperson will be able to prevent the exposure of their advice.  NEIL RICHARDS, WHY PRIVACY MATTERS (2022).  </a:t>
            </a:r>
          </a:p>
        </p:txBody>
      </p:sp>
    </p:spTree>
    <p:extLst>
      <p:ext uri="{BB962C8B-B14F-4D97-AF65-F5344CB8AC3E}">
        <p14:creationId xmlns:p14="http://schemas.microsoft.com/office/powerpoint/2010/main" val="379105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E6300-CB64-7765-B969-16B1383A74B4}"/>
              </a:ext>
            </a:extLst>
          </p:cNvPr>
          <p:cNvSpPr>
            <a:spLocks noGrp="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94D75DCA-FB48-4F63-E918-8DC9424C751C}"/>
              </a:ext>
            </a:extLst>
          </p:cNvPr>
          <p:cNvSpPr>
            <a:spLocks noGrp="1"/>
          </p:cNvSpPr>
          <p:nvPr>
            <p:ph idx="1"/>
          </p:nvPr>
        </p:nvSpPr>
        <p:spPr/>
        <p:txBody>
          <a:bodyPr>
            <a:normAutofit fontScale="92500" lnSpcReduction="10000"/>
          </a:bodyPr>
          <a:lstStyle/>
          <a:p>
            <a:pPr marL="0" indent="0">
              <a:buNone/>
            </a:pPr>
            <a:r>
              <a:rPr lang="en-US" dirty="0"/>
              <a:t>In some fact situations, it is simply unrealistic to rely on the instrumental theory as the basis for conferring privilege protection.  In these cases, the courts could turn to the humanistic theory.  However, there are two caveats;  for two reasons reliance on the humanistic theory might not lead to the very same outcome that reliance on the instrumental theory would have yielded.  </a:t>
            </a:r>
          </a:p>
          <a:p>
            <a:pPr marL="0" indent="0">
              <a:buNone/>
            </a:pPr>
            <a:r>
              <a:rPr lang="en-US" dirty="0"/>
              <a:t>One caveat is that the court might treat the privilege as qualified or conditional rather than absolute.  In the United States, 11 state constitutions include an express guarantee of privacy.  However, no court has held that that right is absolute. If the court must rely on the humanistic theory to confer privilege protection in a given case, the court might balance the extent of the opponent’s need for the information against the holder’s privacy interest.</a:t>
            </a:r>
          </a:p>
        </p:txBody>
      </p:sp>
    </p:spTree>
    <p:extLst>
      <p:ext uri="{BB962C8B-B14F-4D97-AF65-F5344CB8AC3E}">
        <p14:creationId xmlns:p14="http://schemas.microsoft.com/office/powerpoint/2010/main" val="2726414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03EFC-D018-F541-DA4D-08B0BC37B0E1}"/>
              </a:ext>
            </a:extLst>
          </p:cNvPr>
          <p:cNvSpPr>
            <a:spLocks noGrp="1"/>
          </p:cNvSpPr>
          <p:nvPr>
            <p:ph type="title"/>
          </p:nvPr>
        </p:nvSpPr>
        <p:spPr/>
        <p:txBody>
          <a:bodyPr/>
          <a:lstStyle/>
          <a:p>
            <a:r>
              <a:rPr lang="en-US" dirty="0"/>
              <a:t>LEGAL PROFESSIONAL PRIVILEGE </a:t>
            </a:r>
          </a:p>
        </p:txBody>
      </p:sp>
      <p:sp>
        <p:nvSpPr>
          <p:cNvPr id="3" name="Content Placeholder 2">
            <a:extLst>
              <a:ext uri="{FF2B5EF4-FFF2-40B4-BE49-F238E27FC236}">
                <a16:creationId xmlns:a16="http://schemas.microsoft.com/office/drawing/2014/main" id="{64DF3897-6B96-D025-13DA-538D4252807F}"/>
              </a:ext>
            </a:extLst>
          </p:cNvPr>
          <p:cNvSpPr>
            <a:spLocks noGrp="1"/>
          </p:cNvSpPr>
          <p:nvPr>
            <p:ph idx="1"/>
          </p:nvPr>
        </p:nvSpPr>
        <p:spPr/>
        <p:txBody>
          <a:bodyPr/>
          <a:lstStyle/>
          <a:p>
            <a:pPr marL="0" indent="0">
              <a:buNone/>
            </a:pPr>
            <a:r>
              <a:rPr lang="en-US" dirty="0"/>
              <a:t>The second caveat is that the court may give the privilege narrower scope than it would under the instrumental rationale.  Under the traditional rationale, the courts broadly protect any communication “incident to” the attorney-client relationship.  To be sure, the layperson and the confidant deserve “breathing space” in their relationship.  ALAN WESTIN, PRIVACY AND FREEDOM 350 (1967).  However, if the court must squarely rely on </a:t>
            </a:r>
            <a:r>
              <a:rPr lang="en-US"/>
              <a:t>the humanistic </a:t>
            </a:r>
            <a:r>
              <a:rPr lang="en-US" dirty="0"/>
              <a:t>theory, the court might demand some nexus between the communication and a fundamental life </a:t>
            </a:r>
            <a:r>
              <a:rPr lang="en-US"/>
              <a:t>preference choice.  </a:t>
            </a:r>
          </a:p>
        </p:txBody>
      </p:sp>
    </p:spTree>
    <p:extLst>
      <p:ext uri="{BB962C8B-B14F-4D97-AF65-F5344CB8AC3E}">
        <p14:creationId xmlns:p14="http://schemas.microsoft.com/office/powerpoint/2010/main" val="386237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F1338-8B87-1DB3-6264-D2EE7EA17074}"/>
              </a:ext>
            </a:extLst>
          </p:cNvPr>
          <p:cNvSpPr>
            <a:spLocks noGrp="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D098BB79-F80C-05AA-4244-652116E689FA}"/>
              </a:ext>
            </a:extLst>
          </p:cNvPr>
          <p:cNvSpPr>
            <a:spLocks noGrp="1"/>
          </p:cNvSpPr>
          <p:nvPr>
            <p:ph idx="1"/>
          </p:nvPr>
        </p:nvSpPr>
        <p:spPr/>
        <p:txBody>
          <a:bodyPr>
            <a:normAutofit fontScale="92500" lnSpcReduction="20000"/>
          </a:bodyPr>
          <a:lstStyle/>
          <a:p>
            <a:pPr marL="0" indent="0">
              <a:buNone/>
            </a:pPr>
            <a:r>
              <a:rPr lang="en-US" dirty="0"/>
              <a:t>Evidentiary doctrines can have more than one rationale.  The hearsay rule is a case in point.  2 </a:t>
            </a:r>
            <a:r>
              <a:rPr lang="en-US" dirty="0" err="1"/>
              <a:t>McCORMICK</a:t>
            </a:r>
            <a:r>
              <a:rPr lang="en-US" dirty="0"/>
              <a:t> ON EVIDENCE </a:t>
            </a:r>
            <a:r>
              <a:rPr lang="en-US" dirty="0">
                <a:latin typeface="Arial" panose="020B0604020202020204" pitchFamily="34" charset="0"/>
                <a:cs typeface="Arial" panose="020B0604020202020204" pitchFamily="34" charset="0"/>
              </a:rPr>
              <a:t>§ 245 (8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ed. 2020).  The rationales include the arguments that:</a:t>
            </a:r>
          </a:p>
          <a:p>
            <a:pPr marL="0" indent="0">
              <a:buNone/>
            </a:pPr>
            <a:r>
              <a:rPr lang="en-US" dirty="0">
                <a:latin typeface="Arial" panose="020B0604020202020204" pitchFamily="34" charset="0"/>
                <a:cs typeface="Arial" panose="020B0604020202020204" pitchFamily="34" charset="0"/>
              </a:rPr>
              <a:t>--the out-of-court declarant may not have taken an oath;</a:t>
            </a:r>
          </a:p>
          <a:p>
            <a:pPr marL="0" indent="0">
              <a:buNone/>
            </a:pPr>
            <a:r>
              <a:rPr lang="en-US" dirty="0">
                <a:latin typeface="Arial" panose="020B0604020202020204" pitchFamily="34" charset="0"/>
                <a:cs typeface="Arial" panose="020B0604020202020204" pitchFamily="34" charset="0"/>
              </a:rPr>
              <a:t>--there is a risk of error in the oral transmission of statements;</a:t>
            </a:r>
          </a:p>
          <a:p>
            <a:pPr marL="0" indent="0">
              <a:buNone/>
            </a:pPr>
            <a:r>
              <a:rPr lang="en-US" dirty="0">
                <a:latin typeface="Arial" panose="020B0604020202020204" pitchFamily="34" charset="0"/>
                <a:cs typeface="Arial" panose="020B0604020202020204" pitchFamily="34" charset="0"/>
              </a:rPr>
              <a:t>--the trier of fact cannot observe the declarant’s demeanor; and</a:t>
            </a:r>
          </a:p>
          <a:p>
            <a:pPr marL="0" indent="0">
              <a:buNone/>
            </a:pPr>
            <a:r>
              <a:rPr lang="en-US" dirty="0">
                <a:latin typeface="Arial" panose="020B0604020202020204" pitchFamily="34" charset="0"/>
                <a:cs typeface="Arial" panose="020B0604020202020204" pitchFamily="34" charset="0"/>
              </a:rPr>
              <a:t>--the opponent is denied the opportunity to cross-examine the declarant.</a:t>
            </a:r>
          </a:p>
          <a:p>
            <a:pPr marL="0" indent="0">
              <a:buNone/>
            </a:pPr>
            <a:r>
              <a:rPr lang="en-US" dirty="0">
                <a:latin typeface="Arial" panose="020B0604020202020204" pitchFamily="34" charset="0"/>
                <a:cs typeface="Arial" panose="020B0604020202020204" pitchFamily="34" charset="0"/>
              </a:rPr>
              <a:t>The general character evidence prohibition:</a:t>
            </a:r>
          </a:p>
          <a:p>
            <a:pPr marL="0" indent="0">
              <a:buNone/>
            </a:pPr>
            <a:r>
              <a:rPr lang="en-US" dirty="0">
                <a:latin typeface="Arial" panose="020B0604020202020204" pitchFamily="34" charset="0"/>
                <a:cs typeface="Arial" panose="020B0604020202020204" pitchFamily="34" charset="0"/>
              </a:rPr>
              <a:t>--the risk of </a:t>
            </a:r>
            <a:r>
              <a:rPr lang="en-US" dirty="0" err="1">
                <a:latin typeface="Arial" panose="020B0604020202020204" pitchFamily="34" charset="0"/>
                <a:cs typeface="Arial" panose="020B0604020202020204" pitchFamily="34" charset="0"/>
              </a:rPr>
              <a:t>misdecision</a:t>
            </a:r>
            <a:r>
              <a:rPr lang="en-US" dirty="0">
                <a:latin typeface="Arial" panose="020B0604020202020204" pitchFamily="34" charset="0"/>
                <a:cs typeface="Arial" panose="020B0604020202020204" pitchFamily="34" charset="0"/>
              </a:rPr>
              <a:t>; and</a:t>
            </a:r>
          </a:p>
          <a:p>
            <a:pPr marL="0" indent="0">
              <a:buNone/>
            </a:pPr>
            <a:r>
              <a:rPr lang="en-US" dirty="0">
                <a:latin typeface="Arial" panose="020B0604020202020204" pitchFamily="34" charset="0"/>
                <a:cs typeface="Arial" panose="020B0604020202020204" pitchFamily="34" charset="0"/>
              </a:rPr>
              <a:t>--the risk of overvaluation.</a:t>
            </a:r>
          </a:p>
        </p:txBody>
      </p:sp>
    </p:spTree>
    <p:extLst>
      <p:ext uri="{BB962C8B-B14F-4D97-AF65-F5344CB8AC3E}">
        <p14:creationId xmlns:p14="http://schemas.microsoft.com/office/powerpoint/2010/main" val="166143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B32BE-2D4B-93A9-757D-36B83856EE1C}"/>
              </a:ext>
            </a:extLst>
          </p:cNvPr>
          <p:cNvSpPr>
            <a:spLocks noGrp="1" noRot="1" noMove="1" noResize="1" noEditPoints="1" noAdjustHandles="1" noChangeArrowheads="1" noChangeShapeType="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B03FD15C-E5EE-FAA9-CC36-207EB1A4B5FA}"/>
              </a:ext>
            </a:extLst>
          </p:cNvPr>
          <p:cNvSpPr>
            <a:spLocks noGrp="1"/>
          </p:cNvSpPr>
          <p:nvPr>
            <p:ph idx="1"/>
          </p:nvPr>
        </p:nvSpPr>
        <p:spPr/>
        <p:txBody>
          <a:bodyPr>
            <a:normAutofit fontScale="92500"/>
          </a:bodyPr>
          <a:lstStyle/>
          <a:p>
            <a:pPr marL="0" indent="0">
              <a:buNone/>
            </a:pPr>
            <a:r>
              <a:rPr lang="en-US" dirty="0"/>
              <a:t>Privileges, including legal professional privilege, are another example.  </a:t>
            </a:r>
            <a:r>
              <a:rPr lang="en-US" i="1" dirty="0"/>
              <a:t>PRUDENTIAL PLC [2013] 2 All ER 247</a:t>
            </a:r>
            <a:r>
              <a:rPr lang="en-US" dirty="0"/>
              <a:t> lists four different rationales for the latter privilege:</a:t>
            </a:r>
          </a:p>
          <a:p>
            <a:pPr marL="0" indent="0">
              <a:buNone/>
            </a:pPr>
            <a:r>
              <a:rPr lang="en-US" dirty="0"/>
              <a:t>--the early theory that it was a matter of “honor of [the] attorney”;</a:t>
            </a:r>
          </a:p>
          <a:p>
            <a:pPr marL="0" indent="0">
              <a:buNone/>
            </a:pPr>
            <a:r>
              <a:rPr lang="en-US" dirty="0"/>
              <a:t>--the “rule of law” theory that the recognition of the privilege is in the “public interest” of promoting observance of law;</a:t>
            </a:r>
          </a:p>
          <a:p>
            <a:pPr marL="0" indent="0">
              <a:buNone/>
            </a:pPr>
            <a:r>
              <a:rPr lang="en-US" dirty="0"/>
              <a:t>--the theory that the privilege is a fundamental human right; and</a:t>
            </a:r>
          </a:p>
          <a:p>
            <a:pPr marL="0" indent="0">
              <a:buNone/>
            </a:pPr>
            <a:r>
              <a:rPr lang="en-US" dirty="0"/>
              <a:t>--the instrumental theory stated in </a:t>
            </a:r>
            <a:r>
              <a:rPr lang="en-US" i="1" dirty="0"/>
              <a:t>Greenough (1833): </a:t>
            </a:r>
            <a:r>
              <a:rPr lang="en-US" dirty="0"/>
              <a:t>without the assurance of an absolute privilege, no one “would . . . venture to consult any skillful [attorney], or would only dare to tell his counselor half his case.”</a:t>
            </a:r>
          </a:p>
        </p:txBody>
      </p:sp>
    </p:spTree>
    <p:extLst>
      <p:ext uri="{BB962C8B-B14F-4D97-AF65-F5344CB8AC3E}">
        <p14:creationId xmlns:p14="http://schemas.microsoft.com/office/powerpoint/2010/main" val="908183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882E-E4D6-AE02-2928-59D52AC3C66D}"/>
              </a:ext>
            </a:extLst>
          </p:cNvPr>
          <p:cNvSpPr>
            <a:spLocks noGrp="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ABB77300-37BD-3506-E79D-462E32013C73}"/>
              </a:ext>
            </a:extLst>
          </p:cNvPr>
          <p:cNvSpPr>
            <a:spLocks noGrp="1"/>
          </p:cNvSpPr>
          <p:nvPr>
            <p:ph idx="1"/>
          </p:nvPr>
        </p:nvSpPr>
        <p:spPr/>
        <p:txBody>
          <a:bodyPr/>
          <a:lstStyle/>
          <a:p>
            <a:pPr marL="0" indent="0">
              <a:buNone/>
            </a:pPr>
            <a:r>
              <a:rPr lang="en-US" dirty="0"/>
              <a:t>Due to the influence of Dean </a:t>
            </a:r>
            <a:r>
              <a:rPr lang="en-US" dirty="0" err="1"/>
              <a:t>Wigmore’s</a:t>
            </a:r>
            <a:r>
              <a:rPr lang="en-US" dirty="0"/>
              <a:t> treatise, the last rationale became the dominant one in the United States.  </a:t>
            </a:r>
            <a:r>
              <a:rPr lang="en-US" i="1" dirty="0"/>
              <a:t>PRUDENTIAL </a:t>
            </a:r>
            <a:r>
              <a:rPr lang="en-US" dirty="0"/>
              <a:t>lists several U.S. Supreme Court cases citing </a:t>
            </a:r>
            <a:r>
              <a:rPr lang="en-US" dirty="0" err="1"/>
              <a:t>Wigmore</a:t>
            </a:r>
            <a:r>
              <a:rPr lang="en-US" dirty="0"/>
              <a:t> and endorsing his version of the rationale.  </a:t>
            </a:r>
            <a:r>
              <a:rPr lang="en-US" dirty="0" err="1"/>
              <a:t>Wigmore’s</a:t>
            </a:r>
            <a:r>
              <a:rPr lang="en-US" dirty="0"/>
              <a:t> view was that without the assurance of confidentiality provided by an absolute attorney-client privilege, the average layperson would be unwilling to consult with and confide in lawyers.  8 J. WIGMORE, EVIDENCE </a:t>
            </a:r>
            <a:r>
              <a:rPr lang="en-US" dirty="0">
                <a:latin typeface="Arial" panose="020B0604020202020204" pitchFamily="34" charset="0"/>
                <a:cs typeface="Arial" panose="020B0604020202020204" pitchFamily="34" charset="0"/>
              </a:rPr>
              <a:t>§ 2285, at 527-28 (McNaughton rev. 1961).  </a:t>
            </a:r>
            <a:endParaRPr lang="en-US" i="1" dirty="0"/>
          </a:p>
        </p:txBody>
      </p:sp>
    </p:spTree>
    <p:extLst>
      <p:ext uri="{BB962C8B-B14F-4D97-AF65-F5344CB8AC3E}">
        <p14:creationId xmlns:p14="http://schemas.microsoft.com/office/powerpoint/2010/main" val="2942859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63A3-AA47-0B49-020A-B41FA0D0F160}"/>
              </a:ext>
            </a:extLst>
          </p:cNvPr>
          <p:cNvSpPr>
            <a:spLocks noGrp="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E084465E-1865-D1CC-8828-E033113C4B1D}"/>
              </a:ext>
            </a:extLst>
          </p:cNvPr>
          <p:cNvSpPr>
            <a:spLocks noGrp="1"/>
          </p:cNvSpPr>
          <p:nvPr>
            <p:ph idx="1"/>
          </p:nvPr>
        </p:nvSpPr>
        <p:spPr/>
        <p:txBody>
          <a:bodyPr/>
          <a:lstStyle/>
          <a:p>
            <a:pPr marL="0" indent="0">
              <a:buNone/>
            </a:pPr>
            <a:r>
              <a:rPr lang="en-US" dirty="0"/>
              <a:t>However, at least in the United States, these traditional rationales, including the dominant instrumental paradigm, have to be supplemented to provide adequate protection for privacy.  One possible supplementary theory is a humanistic rationale, based on decisional autonomy.  The theory should not be the exclusive rationale; but the courts could turn to it to protect privacy when, on the specific facts of the case, it is indefensible to rely on the more traditional rationales such as the instrumental theory.</a:t>
            </a:r>
          </a:p>
        </p:txBody>
      </p:sp>
    </p:spTree>
    <p:extLst>
      <p:ext uri="{BB962C8B-B14F-4D97-AF65-F5344CB8AC3E}">
        <p14:creationId xmlns:p14="http://schemas.microsoft.com/office/powerpoint/2010/main" val="209425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A7393-8DD0-A592-DA8F-9C2CD75982FD}"/>
              </a:ext>
            </a:extLst>
          </p:cNvPr>
          <p:cNvSpPr>
            <a:spLocks noGrp="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6837A169-0EC3-FE1B-FA86-67338E1F5EA7}"/>
              </a:ext>
            </a:extLst>
          </p:cNvPr>
          <p:cNvSpPr>
            <a:spLocks noGrp="1"/>
          </p:cNvSpPr>
          <p:nvPr>
            <p:ph idx="1"/>
          </p:nvPr>
        </p:nvSpPr>
        <p:spPr/>
        <p:txBody>
          <a:bodyPr/>
          <a:lstStyle/>
          <a:p>
            <a:pPr marL="0" indent="0">
              <a:buNone/>
            </a:pPr>
            <a:r>
              <a:rPr lang="en-US" dirty="0"/>
              <a:t>In the United States, one cannot rely exclusively on the theory that legal professional privilege is a fundamental human right.  The American courts have:</a:t>
            </a:r>
          </a:p>
          <a:p>
            <a:pPr marL="0" indent="0">
              <a:buNone/>
            </a:pPr>
            <a:r>
              <a:rPr lang="en-US" dirty="0"/>
              <a:t>--uniformly refused to hold that the privilege is a constitutional right; and</a:t>
            </a:r>
          </a:p>
          <a:p>
            <a:pPr marL="0" indent="0">
              <a:buNone/>
            </a:pPr>
            <a:r>
              <a:rPr lang="en-US" dirty="0"/>
              <a:t>--often held that the accused’s constitutional right to present a complete defense trumps privileges, including the attorney-client privilege.  IMWINKELRIED &amp; GARLAND, EXCULPATORY EVIDENCE:  THE ACCUSED’S CONSTITUTIONAL RIGHT TO INTRODUCE FAVORABLE EVIDENCE Ch. 10 (5</a:t>
            </a:r>
            <a:r>
              <a:rPr lang="en-US" baseline="30000" dirty="0"/>
              <a:t>th</a:t>
            </a:r>
            <a:r>
              <a:rPr lang="en-US" dirty="0"/>
              <a:t> ed. 2021).  </a:t>
            </a:r>
          </a:p>
        </p:txBody>
      </p:sp>
    </p:spTree>
    <p:extLst>
      <p:ext uri="{BB962C8B-B14F-4D97-AF65-F5344CB8AC3E}">
        <p14:creationId xmlns:p14="http://schemas.microsoft.com/office/powerpoint/2010/main" val="260084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231BC-8069-FAF2-2E44-7DF92E7E8985}"/>
              </a:ext>
            </a:extLst>
          </p:cNvPr>
          <p:cNvSpPr>
            <a:spLocks noGrp="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8592B81B-3DF4-5113-A848-7CF2A18EE6B7}"/>
              </a:ext>
            </a:extLst>
          </p:cNvPr>
          <p:cNvSpPr>
            <a:spLocks noGrp="1"/>
          </p:cNvSpPr>
          <p:nvPr>
            <p:ph idx="1"/>
          </p:nvPr>
        </p:nvSpPr>
        <p:spPr/>
        <p:txBody>
          <a:bodyPr/>
          <a:lstStyle/>
          <a:p>
            <a:pPr marL="0" indent="0">
              <a:buNone/>
            </a:pPr>
            <a:r>
              <a:rPr lang="en-US" dirty="0"/>
              <a:t>Nor, if they are intellectually honest, can the courts rely exclusively on the instrumental rationale.  </a:t>
            </a:r>
            <a:r>
              <a:rPr lang="en-US" i="1" dirty="0"/>
              <a:t>TATNEFT [2021] 2 All ER 224 </a:t>
            </a:r>
            <a:r>
              <a:rPr lang="en-US" dirty="0"/>
              <a:t>quotes Lord Scott’s classic observation that “[</a:t>
            </a:r>
            <a:r>
              <a:rPr lang="en-US" dirty="0" err="1"/>
              <a:t>i</a:t>
            </a:r>
            <a:r>
              <a:rPr lang="en-US" dirty="0"/>
              <a:t>]t is obviously true that in very many cases clients would have no inhibitions in providing their lawyers with all the facts and information the lawyers might need whether or not there were the absolute assurance of non-disclosure that the present law of privilege provides.”  Simply stated, in the average layperson’s mind, the world does not revolve around the courtroom to the extent that </a:t>
            </a:r>
            <a:r>
              <a:rPr lang="en-US" dirty="0" err="1"/>
              <a:t>Wigmore</a:t>
            </a:r>
            <a:r>
              <a:rPr lang="en-US" dirty="0"/>
              <a:t> assumed.  </a:t>
            </a:r>
          </a:p>
        </p:txBody>
      </p:sp>
    </p:spTree>
    <p:extLst>
      <p:ext uri="{BB962C8B-B14F-4D97-AF65-F5344CB8AC3E}">
        <p14:creationId xmlns:p14="http://schemas.microsoft.com/office/powerpoint/2010/main" val="3412508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2EBC3-DCDB-CF4C-9D78-21DC53273BD0}"/>
              </a:ext>
            </a:extLst>
          </p:cNvPr>
          <p:cNvSpPr>
            <a:spLocks noGrp="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3F80BC91-C887-0F76-6F8E-3B85CC056CDB}"/>
              </a:ext>
            </a:extLst>
          </p:cNvPr>
          <p:cNvSpPr>
            <a:spLocks noGrp="1"/>
          </p:cNvSpPr>
          <p:nvPr>
            <p:ph idx="1"/>
          </p:nvPr>
        </p:nvSpPr>
        <p:spPr/>
        <p:txBody>
          <a:bodyPr/>
          <a:lstStyle/>
          <a:p>
            <a:pPr marL="0" indent="0">
              <a:buNone/>
            </a:pPr>
            <a:r>
              <a:rPr lang="en-US" dirty="0"/>
              <a:t>The available empirical studies in the United States bear out the truth of Lord Scott’s observation.</a:t>
            </a:r>
          </a:p>
          <a:p>
            <a:pPr marL="0" indent="0">
              <a:buNone/>
            </a:pPr>
            <a:r>
              <a:rPr lang="en-US" dirty="0"/>
              <a:t>--Comment, Functional Overlap Between the Lawyer and Other Professionals:  Its Implications for the Privileged Communications Doctrine, 71 YALE LAW JOURNAL 1226 (1962);</a:t>
            </a:r>
          </a:p>
          <a:p>
            <a:pPr marL="0" indent="0">
              <a:buNone/>
            </a:pPr>
            <a:r>
              <a:rPr lang="en-US" dirty="0"/>
              <a:t>--Zacharias, Rethinking Confidentiality, 74 IOWA LAW REVIEW 351 (1989); and</a:t>
            </a:r>
          </a:p>
          <a:p>
            <a:pPr marL="0" indent="0">
              <a:buNone/>
            </a:pPr>
            <a:r>
              <a:rPr lang="en-US" dirty="0"/>
              <a:t>--Alexander, The Corporate Attorney-Client Privilege:  A Study of the Participants, 63 ST. JOHN’S LAW REVIEW 191 (1989)</a:t>
            </a:r>
          </a:p>
        </p:txBody>
      </p:sp>
    </p:spTree>
    <p:extLst>
      <p:ext uri="{BB962C8B-B14F-4D97-AF65-F5344CB8AC3E}">
        <p14:creationId xmlns:p14="http://schemas.microsoft.com/office/powerpoint/2010/main" val="2188824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24802-0F2D-97B7-7273-EA16DCCA2F53}"/>
              </a:ext>
            </a:extLst>
          </p:cNvPr>
          <p:cNvSpPr>
            <a:spLocks noGrp="1"/>
          </p:cNvSpPr>
          <p:nvPr>
            <p:ph type="title"/>
          </p:nvPr>
        </p:nvSpPr>
        <p:spPr/>
        <p:txBody>
          <a:bodyPr/>
          <a:lstStyle/>
          <a:p>
            <a:r>
              <a:rPr lang="en-US" dirty="0"/>
              <a:t>LEGAL PROFESSIONAL PRIVILEGE</a:t>
            </a:r>
          </a:p>
        </p:txBody>
      </p:sp>
      <p:sp>
        <p:nvSpPr>
          <p:cNvPr id="3" name="Content Placeholder 2">
            <a:extLst>
              <a:ext uri="{FF2B5EF4-FFF2-40B4-BE49-F238E27FC236}">
                <a16:creationId xmlns:a16="http://schemas.microsoft.com/office/drawing/2014/main" id="{5A0A8D0E-A5DB-4FC7-C62E-A2E6BF07FEB9}"/>
              </a:ext>
            </a:extLst>
          </p:cNvPr>
          <p:cNvSpPr>
            <a:spLocks noGrp="1"/>
          </p:cNvSpPr>
          <p:nvPr>
            <p:ph idx="1"/>
          </p:nvPr>
        </p:nvSpPr>
        <p:spPr/>
        <p:txBody>
          <a:bodyPr/>
          <a:lstStyle/>
          <a:p>
            <a:pPr marL="0" indent="0">
              <a:buNone/>
            </a:pPr>
            <a:r>
              <a:rPr lang="en-US" dirty="0"/>
              <a:t>To supplement the fundamental right and instrumental rationales, the courts could turn to a humanistic theory based on decisional autonomy.</a:t>
            </a:r>
          </a:p>
          <a:p>
            <a:pPr marL="0" indent="0">
              <a:buNone/>
            </a:pPr>
            <a:r>
              <a:rPr lang="en-US" dirty="0"/>
              <a:t>At a fundamental level deeper than doctrine, American law recognizes the constitutional value of decisional autonomy.  </a:t>
            </a:r>
            <a:r>
              <a:rPr lang="en-US" i="1" dirty="0"/>
              <a:t>PLANNED PARENTHOOD V. CASEY, 505 U.S. 833 (1992)</a:t>
            </a:r>
            <a:r>
              <a:rPr lang="en-US" dirty="0"/>
              <a:t>(a “realm of personal liberty”);  </a:t>
            </a:r>
            <a:r>
              <a:rPr lang="en-US" i="1" dirty="0"/>
              <a:t>WEBSTER V. REPRODUCTIVE HEALTH SERVS., 492 U.S. 490 (1989)</a:t>
            </a:r>
            <a:r>
              <a:rPr lang="en-US" dirty="0"/>
              <a:t>(“a limited [private] sphere of individual autonomy”).  </a:t>
            </a:r>
            <a:r>
              <a:rPr lang="en-US" i="1" dirty="0"/>
              <a:t>See DOBBS V. JACKSON WOMEN’S HEALTH ORG., 2022 U.S.LEXIS 3057 (U.S. June 24, 2022).</a:t>
            </a:r>
          </a:p>
        </p:txBody>
      </p:sp>
    </p:spTree>
    <p:extLst>
      <p:ext uri="{BB962C8B-B14F-4D97-AF65-F5344CB8AC3E}">
        <p14:creationId xmlns:p14="http://schemas.microsoft.com/office/powerpoint/2010/main" val="478783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1471</Words>
  <Application>Microsoft Macintosh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LEGAL PROFESSIONAL (ATTORNEY-CLIENT) PRIVILEGE</vt:lpstr>
      <vt:lpstr>LEGAL PROFESSIONAL PRIVILEGE</vt:lpstr>
      <vt:lpstr>LEGAL PROFESSIONAL PRIVILEGE</vt:lpstr>
      <vt:lpstr>LEGAL PROFESSIONAL PRIVILEGE</vt:lpstr>
      <vt:lpstr>LEGAL PROFESSIONAL PRIVILEGE</vt:lpstr>
      <vt:lpstr>LEGAL PROFESSIONAL PRIVILEGE</vt:lpstr>
      <vt:lpstr>LEGAL PROFESSIONAL PRIVILEGE</vt:lpstr>
      <vt:lpstr>LEGAL PROFESSIONAL PRIVILEGE</vt:lpstr>
      <vt:lpstr>LEGAL PROFESSIONAL PRIVILEGE</vt:lpstr>
      <vt:lpstr>LEGAL PROFESSIONAL PRIVILEGE</vt:lpstr>
      <vt:lpstr>LEGAL PROFESSIONAL PRIVILEGE</vt:lpstr>
      <vt:lpstr>LEGAL PROFESSIONAL PRIVILEGE</vt:lpstr>
      <vt:lpstr>LEGAL PROFESSIONAL PRIVILEGE</vt:lpstr>
      <vt:lpstr>LEGAL PROFESSIONAL PRIVILEGE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PROFESSIONAL (ATTORNEY-CLIENT) PRIVILEGE</dc:title>
  <dc:creator>Edward J Imwinkelried</dc:creator>
  <cp:lastModifiedBy>Rebecca Mitchell</cp:lastModifiedBy>
  <cp:revision>7</cp:revision>
  <dcterms:created xsi:type="dcterms:W3CDTF">2022-06-17T14:17:29Z</dcterms:created>
  <dcterms:modified xsi:type="dcterms:W3CDTF">2022-07-14T07:14:58Z</dcterms:modified>
</cp:coreProperties>
</file>