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0BDAE-96D5-4DBC-AFED-C08FFB103A2C}" v="3" dt="2022-07-15T14:14:32.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66" d="100"/>
          <a:sy n="66" d="100"/>
        </p:scale>
        <p:origin x="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Ward" userId="54d554aa52bbba6b" providerId="LiveId" clId="{1A70BDAE-96D5-4DBC-AFED-C08FFB103A2C}"/>
    <pc:docChg chg="undo custSel addSld modSld">
      <pc:chgData name="Tony Ward" userId="54d554aa52bbba6b" providerId="LiveId" clId="{1A70BDAE-96D5-4DBC-AFED-C08FFB103A2C}" dt="2022-07-15T14:15:28.696" v="2973" actId="20577"/>
      <pc:docMkLst>
        <pc:docMk/>
      </pc:docMkLst>
      <pc:sldChg chg="addSp modSp mod setBg">
        <pc:chgData name="Tony Ward" userId="54d554aa52bbba6b" providerId="LiveId" clId="{1A70BDAE-96D5-4DBC-AFED-C08FFB103A2C}" dt="2022-07-15T14:14:58.660" v="2972" actId="20577"/>
        <pc:sldMkLst>
          <pc:docMk/>
          <pc:sldMk cId="1820333003" sldId="256"/>
        </pc:sldMkLst>
        <pc:spChg chg="mod">
          <ac:chgData name="Tony Ward" userId="54d554aa52bbba6b" providerId="LiveId" clId="{1A70BDAE-96D5-4DBC-AFED-C08FFB103A2C}" dt="2022-07-15T14:14:38.861" v="2971" actId="26606"/>
          <ac:spMkLst>
            <pc:docMk/>
            <pc:sldMk cId="1820333003" sldId="256"/>
            <ac:spMk id="2" creationId="{1F878B31-5E9C-23F5-1AFC-19DDDD8BE402}"/>
          </ac:spMkLst>
        </pc:spChg>
        <pc:spChg chg="mod">
          <ac:chgData name="Tony Ward" userId="54d554aa52bbba6b" providerId="LiveId" clId="{1A70BDAE-96D5-4DBC-AFED-C08FFB103A2C}" dt="2022-07-15T14:14:58.660" v="2972" actId="20577"/>
          <ac:spMkLst>
            <pc:docMk/>
            <pc:sldMk cId="1820333003" sldId="256"/>
            <ac:spMk id="3" creationId="{839302F7-479D-A09E-043E-18659C8B8FF0}"/>
          </ac:spMkLst>
        </pc:spChg>
        <pc:spChg chg="add">
          <ac:chgData name="Tony Ward" userId="54d554aa52bbba6b" providerId="LiveId" clId="{1A70BDAE-96D5-4DBC-AFED-C08FFB103A2C}" dt="2022-07-15T14:14:38.861" v="2971" actId="26606"/>
          <ac:spMkLst>
            <pc:docMk/>
            <pc:sldMk cId="1820333003" sldId="256"/>
            <ac:spMk id="10" creationId="{EB1836F0-F9E0-4D93-9BDD-7EEC6EA05F7B}"/>
          </ac:spMkLst>
        </pc:spChg>
        <pc:spChg chg="add">
          <ac:chgData name="Tony Ward" userId="54d554aa52bbba6b" providerId="LiveId" clId="{1A70BDAE-96D5-4DBC-AFED-C08FFB103A2C}" dt="2022-07-15T14:14:38.861" v="2971" actId="26606"/>
          <ac:spMkLst>
            <pc:docMk/>
            <pc:sldMk cId="1820333003" sldId="256"/>
            <ac:spMk id="14" creationId="{6D2F28D1-82F9-40FE-935C-85ECF7660D2D}"/>
          </ac:spMkLst>
        </pc:spChg>
        <pc:spChg chg="add">
          <ac:chgData name="Tony Ward" userId="54d554aa52bbba6b" providerId="LiveId" clId="{1A70BDAE-96D5-4DBC-AFED-C08FFB103A2C}" dt="2022-07-15T14:14:38.861" v="2971" actId="26606"/>
          <ac:spMkLst>
            <pc:docMk/>
            <pc:sldMk cId="1820333003" sldId="256"/>
            <ac:spMk id="16" creationId="{4B670E93-2F53-48FC-AB6C-E99E22D17F31}"/>
          </ac:spMkLst>
        </pc:spChg>
        <pc:picChg chg="add mod">
          <ac:chgData name="Tony Ward" userId="54d554aa52bbba6b" providerId="LiveId" clId="{1A70BDAE-96D5-4DBC-AFED-C08FFB103A2C}" dt="2022-07-15T14:14:38.861" v="2971" actId="26606"/>
          <ac:picMkLst>
            <pc:docMk/>
            <pc:sldMk cId="1820333003" sldId="256"/>
            <ac:picMk id="5" creationId="{D7423F2C-3D8E-705F-E759-4FF83BD88EB9}"/>
          </ac:picMkLst>
        </pc:picChg>
        <pc:cxnChg chg="add">
          <ac:chgData name="Tony Ward" userId="54d554aa52bbba6b" providerId="LiveId" clId="{1A70BDAE-96D5-4DBC-AFED-C08FFB103A2C}" dt="2022-07-15T14:14:38.861" v="2971" actId="26606"/>
          <ac:cxnSpMkLst>
            <pc:docMk/>
            <pc:sldMk cId="1820333003" sldId="256"/>
            <ac:cxnSpMk id="12" creationId="{7A49EFD3-A806-4D59-99F1-AA9AFAE4EF71}"/>
          </ac:cxnSpMkLst>
        </pc:cxnChg>
      </pc:sldChg>
      <pc:sldChg chg="modSp mod">
        <pc:chgData name="Tony Ward" userId="54d554aa52bbba6b" providerId="LiveId" clId="{1A70BDAE-96D5-4DBC-AFED-C08FFB103A2C}" dt="2022-07-15T13:54:03.121" v="2604" actId="20577"/>
        <pc:sldMkLst>
          <pc:docMk/>
          <pc:sldMk cId="138896260" sldId="257"/>
        </pc:sldMkLst>
        <pc:graphicFrameChg chg="modGraphic">
          <ac:chgData name="Tony Ward" userId="54d554aa52bbba6b" providerId="LiveId" clId="{1A70BDAE-96D5-4DBC-AFED-C08FFB103A2C}" dt="2022-07-15T13:54:03.121" v="2604" actId="20577"/>
          <ac:graphicFrameMkLst>
            <pc:docMk/>
            <pc:sldMk cId="138896260" sldId="257"/>
            <ac:graphicFrameMk id="4" creationId="{3AAFCFF7-82FB-7A8E-CA5D-711BCD69C91B}"/>
          </ac:graphicFrameMkLst>
        </pc:graphicFrameChg>
      </pc:sldChg>
      <pc:sldChg chg="modSp mod">
        <pc:chgData name="Tony Ward" userId="54d554aa52bbba6b" providerId="LiveId" clId="{1A70BDAE-96D5-4DBC-AFED-C08FFB103A2C}" dt="2022-07-15T14:06:16.287" v="2822" actId="20577"/>
        <pc:sldMkLst>
          <pc:docMk/>
          <pc:sldMk cId="3077781326" sldId="258"/>
        </pc:sldMkLst>
        <pc:spChg chg="mod">
          <ac:chgData name="Tony Ward" userId="54d554aa52bbba6b" providerId="LiveId" clId="{1A70BDAE-96D5-4DBC-AFED-C08FFB103A2C}" dt="2022-07-15T14:05:33.424" v="2818" actId="20577"/>
          <ac:spMkLst>
            <pc:docMk/>
            <pc:sldMk cId="3077781326" sldId="258"/>
            <ac:spMk id="2" creationId="{B99E7C4F-F81B-CACF-683C-449B44159E2E}"/>
          </ac:spMkLst>
        </pc:spChg>
        <pc:spChg chg="mod">
          <ac:chgData name="Tony Ward" userId="54d554aa52bbba6b" providerId="LiveId" clId="{1A70BDAE-96D5-4DBC-AFED-C08FFB103A2C}" dt="2022-07-15T14:06:16.287" v="2822" actId="20577"/>
          <ac:spMkLst>
            <pc:docMk/>
            <pc:sldMk cId="3077781326" sldId="258"/>
            <ac:spMk id="3" creationId="{8ADEBD02-E171-DF40-6B16-CB459174863E}"/>
          </ac:spMkLst>
        </pc:spChg>
      </pc:sldChg>
      <pc:sldChg chg="addSp modSp new mod setBg">
        <pc:chgData name="Tony Ward" userId="54d554aa52bbba6b" providerId="LiveId" clId="{1A70BDAE-96D5-4DBC-AFED-C08FFB103A2C}" dt="2022-07-15T14:02:49.751" v="2811" actId="20577"/>
        <pc:sldMkLst>
          <pc:docMk/>
          <pc:sldMk cId="1333849668" sldId="260"/>
        </pc:sldMkLst>
        <pc:spChg chg="mod">
          <ac:chgData name="Tony Ward" userId="54d554aa52bbba6b" providerId="LiveId" clId="{1A70BDAE-96D5-4DBC-AFED-C08FFB103A2C}" dt="2022-07-15T12:46:42.557" v="57" actId="26606"/>
          <ac:spMkLst>
            <pc:docMk/>
            <pc:sldMk cId="1333849668" sldId="260"/>
            <ac:spMk id="2" creationId="{8F6699C5-7A2C-65B4-236F-9FF00F22B2CF}"/>
          </ac:spMkLst>
        </pc:spChg>
        <pc:spChg chg="mod">
          <ac:chgData name="Tony Ward" userId="54d554aa52bbba6b" providerId="LiveId" clId="{1A70BDAE-96D5-4DBC-AFED-C08FFB103A2C}" dt="2022-07-15T14:02:49.751" v="2811" actId="20577"/>
          <ac:spMkLst>
            <pc:docMk/>
            <pc:sldMk cId="1333849668" sldId="260"/>
            <ac:spMk id="3" creationId="{59169B7B-BF4C-82BA-15B7-742C961F5DEB}"/>
          </ac:spMkLst>
        </pc:spChg>
        <pc:picChg chg="add mod">
          <ac:chgData name="Tony Ward" userId="54d554aa52bbba6b" providerId="LiveId" clId="{1A70BDAE-96D5-4DBC-AFED-C08FFB103A2C}" dt="2022-07-15T12:46:42.557" v="57" actId="26606"/>
          <ac:picMkLst>
            <pc:docMk/>
            <pc:sldMk cId="1333849668" sldId="260"/>
            <ac:picMk id="1026" creationId="{D2F12232-CA16-B43A-1218-DAC6D81433AA}"/>
          </ac:picMkLst>
        </pc:picChg>
      </pc:sldChg>
      <pc:sldChg chg="modSp new mod">
        <pc:chgData name="Tony Ward" userId="54d554aa52bbba6b" providerId="LiveId" clId="{1A70BDAE-96D5-4DBC-AFED-C08FFB103A2C}" dt="2022-07-15T14:07:30.613" v="2825" actId="2710"/>
        <pc:sldMkLst>
          <pc:docMk/>
          <pc:sldMk cId="2605681716" sldId="261"/>
        </pc:sldMkLst>
        <pc:spChg chg="mod">
          <ac:chgData name="Tony Ward" userId="54d554aa52bbba6b" providerId="LiveId" clId="{1A70BDAE-96D5-4DBC-AFED-C08FFB103A2C}" dt="2022-07-15T12:49:38.061" v="92" actId="20577"/>
          <ac:spMkLst>
            <pc:docMk/>
            <pc:sldMk cId="2605681716" sldId="261"/>
            <ac:spMk id="2" creationId="{A899AF54-E876-C859-05AF-DD5B6C9F35A8}"/>
          </ac:spMkLst>
        </pc:spChg>
        <pc:spChg chg="mod">
          <ac:chgData name="Tony Ward" userId="54d554aa52bbba6b" providerId="LiveId" clId="{1A70BDAE-96D5-4DBC-AFED-C08FFB103A2C}" dt="2022-07-15T14:07:30.613" v="2825" actId="2710"/>
          <ac:spMkLst>
            <pc:docMk/>
            <pc:sldMk cId="2605681716" sldId="261"/>
            <ac:spMk id="3" creationId="{5CB9EA44-F5DA-C851-5A3A-ABC2EDBF84CD}"/>
          </ac:spMkLst>
        </pc:spChg>
      </pc:sldChg>
      <pc:sldChg chg="modSp new mod">
        <pc:chgData name="Tony Ward" userId="54d554aa52bbba6b" providerId="LiveId" clId="{1A70BDAE-96D5-4DBC-AFED-C08FFB103A2C}" dt="2022-07-15T13:12:11.459" v="841" actId="20577"/>
        <pc:sldMkLst>
          <pc:docMk/>
          <pc:sldMk cId="3234967659" sldId="262"/>
        </pc:sldMkLst>
        <pc:spChg chg="mod">
          <ac:chgData name="Tony Ward" userId="54d554aa52bbba6b" providerId="LiveId" clId="{1A70BDAE-96D5-4DBC-AFED-C08FFB103A2C}" dt="2022-07-15T12:59:25.113" v="392" actId="20577"/>
          <ac:spMkLst>
            <pc:docMk/>
            <pc:sldMk cId="3234967659" sldId="262"/>
            <ac:spMk id="2" creationId="{57715C2C-7702-FF9B-EB64-F6286DB5AF13}"/>
          </ac:spMkLst>
        </pc:spChg>
        <pc:spChg chg="mod">
          <ac:chgData name="Tony Ward" userId="54d554aa52bbba6b" providerId="LiveId" clId="{1A70BDAE-96D5-4DBC-AFED-C08FFB103A2C}" dt="2022-07-15T13:12:11.459" v="841" actId="20577"/>
          <ac:spMkLst>
            <pc:docMk/>
            <pc:sldMk cId="3234967659" sldId="262"/>
            <ac:spMk id="3" creationId="{6372EDB1-3B3C-4E32-7F7B-23165E5E3D6F}"/>
          </ac:spMkLst>
        </pc:spChg>
      </pc:sldChg>
      <pc:sldChg chg="modSp new mod">
        <pc:chgData name="Tony Ward" userId="54d554aa52bbba6b" providerId="LiveId" clId="{1A70BDAE-96D5-4DBC-AFED-C08FFB103A2C}" dt="2022-07-15T14:11:17.071" v="2965" actId="20577"/>
        <pc:sldMkLst>
          <pc:docMk/>
          <pc:sldMk cId="2707250928" sldId="263"/>
        </pc:sldMkLst>
        <pc:spChg chg="mod">
          <ac:chgData name="Tony Ward" userId="54d554aa52bbba6b" providerId="LiveId" clId="{1A70BDAE-96D5-4DBC-AFED-C08FFB103A2C}" dt="2022-07-15T13:55:06.729" v="2606" actId="6549"/>
          <ac:spMkLst>
            <pc:docMk/>
            <pc:sldMk cId="2707250928" sldId="263"/>
            <ac:spMk id="2" creationId="{9D7B6D8F-609C-4B07-D4C0-0557417977FD}"/>
          </ac:spMkLst>
        </pc:spChg>
        <pc:spChg chg="mod">
          <ac:chgData name="Tony Ward" userId="54d554aa52bbba6b" providerId="LiveId" clId="{1A70BDAE-96D5-4DBC-AFED-C08FFB103A2C}" dt="2022-07-15T14:11:17.071" v="2965" actId="20577"/>
          <ac:spMkLst>
            <pc:docMk/>
            <pc:sldMk cId="2707250928" sldId="263"/>
            <ac:spMk id="3" creationId="{D79291FE-B5DE-4E4E-8CA3-6CBEB45B8CD7}"/>
          </ac:spMkLst>
        </pc:spChg>
      </pc:sldChg>
      <pc:sldChg chg="modSp new mod">
        <pc:chgData name="Tony Ward" userId="54d554aa52bbba6b" providerId="LiveId" clId="{1A70BDAE-96D5-4DBC-AFED-C08FFB103A2C}" dt="2022-07-15T14:15:28.696" v="2973" actId="20577"/>
        <pc:sldMkLst>
          <pc:docMk/>
          <pc:sldMk cId="428999404" sldId="264"/>
        </pc:sldMkLst>
        <pc:spChg chg="mod">
          <ac:chgData name="Tony Ward" userId="54d554aa52bbba6b" providerId="LiveId" clId="{1A70BDAE-96D5-4DBC-AFED-C08FFB103A2C}" dt="2022-07-15T13:42:11.082" v="1453" actId="20577"/>
          <ac:spMkLst>
            <pc:docMk/>
            <pc:sldMk cId="428999404" sldId="264"/>
            <ac:spMk id="2" creationId="{D39A9A3A-6956-61FB-5985-6E192FB38AD4}"/>
          </ac:spMkLst>
        </pc:spChg>
        <pc:spChg chg="mod">
          <ac:chgData name="Tony Ward" userId="54d554aa52bbba6b" providerId="LiveId" clId="{1A70BDAE-96D5-4DBC-AFED-C08FFB103A2C}" dt="2022-07-15T14:15:28.696" v="2973" actId="20577"/>
          <ac:spMkLst>
            <pc:docMk/>
            <pc:sldMk cId="428999404" sldId="264"/>
            <ac:spMk id="3" creationId="{972E631C-493A-5FD3-F371-B7AFE71791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24A57-B374-471A-9DAB-8173F2B5966B}" type="datetimeFigureOut">
              <a:rPr lang="en-GB" smtClean="0"/>
              <a:t>15/07/2022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F389A-AF6F-40A1-A9B9-B11AB324135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37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24A57-B374-471A-9DAB-8173F2B5966B}" type="datetimeFigureOut">
              <a:rPr lang="en-GB" smtClean="0"/>
              <a:t>15/07/2022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1906110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24A57-B374-471A-9DAB-8173F2B5966B}" type="datetimeFigureOut">
              <a:rPr lang="en-GB" smtClean="0"/>
              <a:t>15/07/2022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272311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24A57-B374-471A-9DAB-8173F2B5966B}" type="datetimeFigureOut">
              <a:rPr lang="en-GB" smtClean="0"/>
              <a:t>15/07/2022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35981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24A57-B374-471A-9DAB-8173F2B5966B}" type="datetimeFigureOut">
              <a:rPr lang="en-GB" smtClean="0"/>
              <a:t>15/07/2022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F389A-AF6F-40A1-A9B9-B11AB324135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47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24A57-B374-471A-9DAB-8173F2B5966B}" type="datetimeFigureOut">
              <a:rPr lang="en-GB" smtClean="0"/>
              <a:t>15/07/2022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357848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24A57-B374-471A-9DAB-8173F2B5966B}" type="datetimeFigureOut">
              <a:rPr lang="en-GB" smtClean="0"/>
              <a:t>15/07/2022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162400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24A57-B374-471A-9DAB-8173F2B5966B}" type="datetimeFigureOut">
              <a:rPr lang="en-GB" smtClean="0"/>
              <a:t>15/07/2022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106272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A324A57-B374-471A-9DAB-8173F2B5966B}" type="datetimeFigureOut">
              <a:rPr lang="en-GB" smtClean="0"/>
              <a:t>15/07/2022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214252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A324A57-B374-471A-9DAB-8173F2B5966B}" type="datetimeFigureOut">
              <a:rPr lang="en-GB" smtClean="0"/>
              <a:t>15/07/2022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9F389A-AF6F-40A1-A9B9-B11AB3241353}" type="slidenum">
              <a:rPr lang="en-GB" smtClean="0"/>
              <a:t>‹#›</a:t>
            </a:fld>
            <a:endParaRPr lang="en-GB"/>
          </a:p>
        </p:txBody>
      </p:sp>
    </p:spTree>
    <p:extLst>
      <p:ext uri="{BB962C8B-B14F-4D97-AF65-F5344CB8AC3E}">
        <p14:creationId xmlns:p14="http://schemas.microsoft.com/office/powerpoint/2010/main" val="60401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24A57-B374-471A-9DAB-8173F2B5966B}" type="datetimeFigureOut">
              <a:rPr lang="en-GB" smtClean="0"/>
              <a:t>15/07/2022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9F389A-AF6F-40A1-A9B9-B11AB3241353}" type="slidenum">
              <a:rPr lang="en-GB" smtClean="0"/>
              <a:t>‹#›</a:t>
            </a:fld>
            <a:endParaRPr lang="en-GB"/>
          </a:p>
        </p:txBody>
      </p:sp>
    </p:spTree>
    <p:extLst>
      <p:ext uri="{BB962C8B-B14F-4D97-AF65-F5344CB8AC3E}">
        <p14:creationId xmlns:p14="http://schemas.microsoft.com/office/powerpoint/2010/main" val="182821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A324A57-B374-471A-9DAB-8173F2B5966B}" type="datetimeFigureOut">
              <a:rPr lang="en-GB" smtClean="0"/>
              <a:t>15/07/2022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39F389A-AF6F-40A1-A9B9-B11AB324135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3447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878B31-5E9C-23F5-1AFC-19DDDD8BE402}"/>
              </a:ext>
            </a:extLst>
          </p:cNvPr>
          <p:cNvSpPr>
            <a:spLocks noGrp="1"/>
          </p:cNvSpPr>
          <p:nvPr>
            <p:ph type="ctrTitle"/>
          </p:nvPr>
        </p:nvSpPr>
        <p:spPr>
          <a:xfrm>
            <a:off x="5289754" y="639097"/>
            <a:ext cx="6253317" cy="3686015"/>
          </a:xfrm>
        </p:spPr>
        <p:txBody>
          <a:bodyPr>
            <a:normAutofit/>
          </a:bodyPr>
          <a:lstStyle/>
          <a:p>
            <a:r>
              <a:rPr lang="en-GB" sz="6800"/>
              <a:t>Foreign In-House Lawyers and the Rationales of Privilege</a:t>
            </a:r>
          </a:p>
        </p:txBody>
      </p:sp>
      <p:sp>
        <p:nvSpPr>
          <p:cNvPr id="3" name="Subtitle 2">
            <a:extLst>
              <a:ext uri="{FF2B5EF4-FFF2-40B4-BE49-F238E27FC236}">
                <a16:creationId xmlns:a16="http://schemas.microsoft.com/office/drawing/2014/main" id="{839302F7-479D-A09E-043E-18659C8B8FF0}"/>
              </a:ext>
            </a:extLst>
          </p:cNvPr>
          <p:cNvSpPr>
            <a:spLocks noGrp="1"/>
          </p:cNvSpPr>
          <p:nvPr>
            <p:ph type="subTitle" idx="1"/>
          </p:nvPr>
        </p:nvSpPr>
        <p:spPr>
          <a:xfrm>
            <a:off x="5289753" y="4455621"/>
            <a:ext cx="6269347" cy="1238616"/>
          </a:xfrm>
        </p:spPr>
        <p:txBody>
          <a:bodyPr>
            <a:normAutofit/>
          </a:bodyPr>
          <a:lstStyle/>
          <a:p>
            <a:r>
              <a:rPr lang="en-GB" dirty="0">
                <a:solidFill>
                  <a:schemeClr val="tx1">
                    <a:lumMod val="85000"/>
                    <a:lumOff val="15000"/>
                  </a:schemeClr>
                </a:solidFill>
              </a:rPr>
              <a:t>Tony Ward</a:t>
            </a:r>
          </a:p>
        </p:txBody>
      </p:sp>
      <p:pic>
        <p:nvPicPr>
          <p:cNvPr id="5" name="Picture 4" descr="Text&#10;&#10;Description automatically generated">
            <a:extLst>
              <a:ext uri="{FF2B5EF4-FFF2-40B4-BE49-F238E27FC236}">
                <a16:creationId xmlns:a16="http://schemas.microsoft.com/office/drawing/2014/main" id="{D7423F2C-3D8E-705F-E759-4FF83BD88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53887"/>
            <a:ext cx="4001315" cy="1820598"/>
          </a:xfrm>
          <a:prstGeom prst="rect">
            <a:avLst/>
          </a:prstGeom>
        </p:spPr>
      </p:pic>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033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7C4F-F81B-CACF-683C-449B44159E2E}"/>
              </a:ext>
            </a:extLst>
          </p:cNvPr>
          <p:cNvSpPr>
            <a:spLocks noGrp="1"/>
          </p:cNvSpPr>
          <p:nvPr>
            <p:ph type="title"/>
          </p:nvPr>
        </p:nvSpPr>
        <p:spPr/>
        <p:txBody>
          <a:bodyPr/>
          <a:lstStyle/>
          <a:p>
            <a:r>
              <a:rPr lang="en-GB" i="1" dirty="0"/>
              <a:t>PJSC Tatneft v Bogolyubov</a:t>
            </a:r>
            <a:r>
              <a:rPr lang="en-GB" i="1" dirty="0">
                <a:latin typeface="+mn-lt"/>
              </a:rPr>
              <a:t> </a:t>
            </a:r>
            <a:br>
              <a:rPr lang="en-GB" i="1" dirty="0">
                <a:latin typeface="+mn-lt"/>
              </a:rPr>
            </a:br>
            <a:r>
              <a:rPr lang="en-GB" sz="2000" dirty="0">
                <a:solidFill>
                  <a:srgbClr val="000000"/>
                </a:solidFill>
                <a:effectLst/>
                <a:latin typeface="+mn-lt"/>
                <a:ea typeface="Calibri" panose="020F0502020204030204" pitchFamily="34" charset="0"/>
                <a:cs typeface="Times New Roman" panose="02020603050405020304" pitchFamily="18" charset="0"/>
              </a:rPr>
              <a:t>[2020] EWHC 2437 (Comm), [2021] 1 WLR 403</a:t>
            </a:r>
            <a:endParaRPr lang="en-GB" sz="2000" i="1" dirty="0">
              <a:latin typeface="+mn-lt"/>
            </a:endParaRPr>
          </a:p>
        </p:txBody>
      </p:sp>
      <p:sp>
        <p:nvSpPr>
          <p:cNvPr id="3" name="Content Placeholder 2">
            <a:extLst>
              <a:ext uri="{FF2B5EF4-FFF2-40B4-BE49-F238E27FC236}">
                <a16:creationId xmlns:a16="http://schemas.microsoft.com/office/drawing/2014/main" id="{8ADEBD02-E171-DF40-6B16-CB459174863E}"/>
              </a:ext>
            </a:extLst>
          </p:cNvPr>
          <p:cNvSpPr>
            <a:spLocks noGrp="1"/>
          </p:cNvSpPr>
          <p:nvPr>
            <p:ph idx="1"/>
          </p:nvPr>
        </p:nvSpPr>
        <p:spPr/>
        <p:txBody>
          <a:bodyPr/>
          <a:lstStyle/>
          <a:p>
            <a:pPr>
              <a:buFont typeface="Arial" panose="020B0604020202020204" pitchFamily="34" charset="0"/>
              <a:buChar char="•"/>
            </a:pPr>
            <a:r>
              <a:rPr lang="en-GB" dirty="0"/>
              <a:t>Russian claimant sued group of Ukrainian businessmen under contract governed by English law, alleging massive fraud.</a:t>
            </a:r>
          </a:p>
          <a:p>
            <a:pPr>
              <a:buFont typeface="Arial" panose="020B0604020202020204" pitchFamily="34" charset="0"/>
              <a:buChar char="•"/>
            </a:pPr>
            <a:r>
              <a:rPr lang="en-GB" dirty="0"/>
              <a:t>Russian limitation period depended on what claimant knew and when.</a:t>
            </a:r>
          </a:p>
          <a:p>
            <a:pPr>
              <a:buFont typeface="Arial" panose="020B0604020202020204" pitchFamily="34" charset="0"/>
              <a:buChar char="•"/>
            </a:pPr>
            <a:r>
              <a:rPr lang="en-GB" dirty="0"/>
              <a:t>Defendants sought disclosure of communications with in-house lawyers.</a:t>
            </a:r>
          </a:p>
          <a:p>
            <a:pPr>
              <a:buFont typeface="Arial" panose="020B0604020202020204" pitchFamily="34" charset="0"/>
              <a:buChar char="•"/>
            </a:pPr>
            <a:r>
              <a:rPr lang="en-GB" dirty="0"/>
              <a:t>Claimants asserted privilege, </a:t>
            </a:r>
            <a:r>
              <a:rPr lang="en-GB" b="1" dirty="0"/>
              <a:t>although such communications were not privileged under Russian law.</a:t>
            </a:r>
          </a:p>
          <a:p>
            <a:pPr>
              <a:buFont typeface="Arial" panose="020B0604020202020204" pitchFamily="34" charset="0"/>
              <a:buChar char="•"/>
            </a:pPr>
            <a:r>
              <a:rPr lang="en-GB" dirty="0"/>
              <a:t>Moulder J upheld claim to privilege (but eventually held limitation period had expired).</a:t>
            </a:r>
          </a:p>
        </p:txBody>
      </p:sp>
    </p:spTree>
    <p:extLst>
      <p:ext uri="{BB962C8B-B14F-4D97-AF65-F5344CB8AC3E}">
        <p14:creationId xmlns:p14="http://schemas.microsoft.com/office/powerpoint/2010/main" val="30777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ACF6-419C-C43C-ED49-690F12F957C8}"/>
              </a:ext>
            </a:extLst>
          </p:cNvPr>
          <p:cNvSpPr>
            <a:spLocks noGrp="1"/>
          </p:cNvSpPr>
          <p:nvPr>
            <p:ph type="title"/>
          </p:nvPr>
        </p:nvSpPr>
        <p:spPr/>
        <p:txBody>
          <a:bodyPr/>
          <a:lstStyle/>
          <a:p>
            <a:r>
              <a:rPr lang="en-GB" dirty="0"/>
              <a:t>LPP for In-house counsel? (</a:t>
            </a:r>
            <a:r>
              <a:rPr lang="en-GB" dirty="0" err="1"/>
              <a:t>Holz</a:t>
            </a:r>
            <a:r>
              <a:rPr lang="en-GB" dirty="0"/>
              <a:t>, 2013)</a:t>
            </a:r>
          </a:p>
        </p:txBody>
      </p:sp>
      <p:graphicFrame>
        <p:nvGraphicFramePr>
          <p:cNvPr id="4" name="Table 4">
            <a:extLst>
              <a:ext uri="{FF2B5EF4-FFF2-40B4-BE49-F238E27FC236}">
                <a16:creationId xmlns:a16="http://schemas.microsoft.com/office/drawing/2014/main" id="{3AAFCFF7-82FB-7A8E-CA5D-711BCD69C91B}"/>
              </a:ext>
            </a:extLst>
          </p:cNvPr>
          <p:cNvGraphicFramePr>
            <a:graphicFrameLocks noGrp="1"/>
          </p:cNvGraphicFramePr>
          <p:nvPr>
            <p:ph idx="1"/>
            <p:extLst>
              <p:ext uri="{D42A27DB-BD31-4B8C-83A1-F6EECF244321}">
                <p14:modId xmlns:p14="http://schemas.microsoft.com/office/powerpoint/2010/main" val="3188629553"/>
              </p:ext>
            </p:extLst>
          </p:nvPr>
        </p:nvGraphicFramePr>
        <p:xfrm>
          <a:off x="1096963" y="1846263"/>
          <a:ext cx="10058400" cy="23774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816559502"/>
                    </a:ext>
                  </a:extLst>
                </a:gridCol>
                <a:gridCol w="2514600">
                  <a:extLst>
                    <a:ext uri="{9D8B030D-6E8A-4147-A177-3AD203B41FA5}">
                      <a16:colId xmlns:a16="http://schemas.microsoft.com/office/drawing/2014/main" val="3740302002"/>
                    </a:ext>
                  </a:extLst>
                </a:gridCol>
                <a:gridCol w="2514600">
                  <a:extLst>
                    <a:ext uri="{9D8B030D-6E8A-4147-A177-3AD203B41FA5}">
                      <a16:colId xmlns:a16="http://schemas.microsoft.com/office/drawing/2014/main" val="2377673334"/>
                    </a:ext>
                  </a:extLst>
                </a:gridCol>
                <a:gridCol w="2514600">
                  <a:extLst>
                    <a:ext uri="{9D8B030D-6E8A-4147-A177-3AD203B41FA5}">
                      <a16:colId xmlns:a16="http://schemas.microsoft.com/office/drawing/2014/main" val="2681955345"/>
                    </a:ext>
                  </a:extLst>
                </a:gridCol>
              </a:tblGrid>
              <a:tr h="370840">
                <a:tc>
                  <a:txBody>
                    <a:bodyPr/>
                    <a:lstStyle/>
                    <a:p>
                      <a:r>
                        <a:rPr lang="en-GB" dirty="0"/>
                        <a:t>Yes</a:t>
                      </a:r>
                    </a:p>
                  </a:txBody>
                  <a:tcPr/>
                </a:tc>
                <a:tc>
                  <a:txBody>
                    <a:bodyPr/>
                    <a:lstStyle/>
                    <a:p>
                      <a:r>
                        <a:rPr lang="en-GB" dirty="0"/>
                        <a:t>Yes under certain circumstances</a:t>
                      </a:r>
                    </a:p>
                  </a:txBody>
                  <a:tcPr/>
                </a:tc>
                <a:tc>
                  <a:txBody>
                    <a:bodyPr/>
                    <a:lstStyle/>
                    <a:p>
                      <a:r>
                        <a:rPr lang="en-GB" dirty="0"/>
                        <a:t>No</a:t>
                      </a:r>
                    </a:p>
                  </a:txBody>
                  <a:tcPr/>
                </a:tc>
                <a:tc>
                  <a:txBody>
                    <a:bodyPr/>
                    <a:lstStyle/>
                    <a:p>
                      <a:r>
                        <a:rPr lang="en-GB" dirty="0"/>
                        <a:t>Unclear</a:t>
                      </a:r>
                    </a:p>
                  </a:txBody>
                  <a:tcPr/>
                </a:tc>
                <a:extLst>
                  <a:ext uri="{0D108BD9-81ED-4DB2-BD59-A6C34878D82A}">
                    <a16:rowId xmlns:a16="http://schemas.microsoft.com/office/drawing/2014/main" val="4203250398"/>
                  </a:ext>
                </a:extLst>
              </a:tr>
              <a:tr h="370840">
                <a:tc>
                  <a:txBody>
                    <a:bodyPr/>
                    <a:lstStyle/>
                    <a:p>
                      <a:r>
                        <a:rPr lang="en-GB" dirty="0"/>
                        <a:t>Belgium, Cyprus, Ireland, Malta, Norway, Portugal, Spain, UK</a:t>
                      </a:r>
                    </a:p>
                  </a:txBody>
                  <a:tcPr/>
                </a:tc>
                <a:tc>
                  <a:txBody>
                    <a:bodyPr/>
                    <a:lstStyle/>
                    <a:p>
                      <a:r>
                        <a:rPr lang="en-GB" dirty="0"/>
                        <a:t>Greece, Latvia, Lithuania, Netherlands</a:t>
                      </a:r>
                    </a:p>
                  </a:txBody>
                  <a:tcPr/>
                </a:tc>
                <a:tc>
                  <a:txBody>
                    <a:bodyPr/>
                    <a:lstStyle/>
                    <a:p>
                      <a:r>
                        <a:rPr lang="en-GB" dirty="0"/>
                        <a:t>Austria, Estonia, Finland, France, Germany, Hungary, Italy, Luxembourg, Poland, Romania, Slovenia, Sweden</a:t>
                      </a:r>
                    </a:p>
                  </a:txBody>
                  <a:tcPr/>
                </a:tc>
                <a:tc>
                  <a:txBody>
                    <a:bodyPr/>
                    <a:lstStyle/>
                    <a:p>
                      <a:r>
                        <a:rPr lang="en-GB" dirty="0"/>
                        <a:t>Bulgaria, Denmark, Slovakia</a:t>
                      </a:r>
                    </a:p>
                  </a:txBody>
                  <a:tcPr/>
                </a:tc>
                <a:extLst>
                  <a:ext uri="{0D108BD9-81ED-4DB2-BD59-A6C34878D82A}">
                    <a16:rowId xmlns:a16="http://schemas.microsoft.com/office/drawing/2014/main" val="3361281158"/>
                  </a:ext>
                </a:extLst>
              </a:tr>
            </a:tbl>
          </a:graphicData>
        </a:graphic>
      </p:graphicFrame>
    </p:spTree>
    <p:extLst>
      <p:ext uri="{BB962C8B-B14F-4D97-AF65-F5344CB8AC3E}">
        <p14:creationId xmlns:p14="http://schemas.microsoft.com/office/powerpoint/2010/main" val="13889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110E-8DB3-BBA9-7D58-0E648E4E4B4A}"/>
              </a:ext>
            </a:extLst>
          </p:cNvPr>
          <p:cNvSpPr>
            <a:spLocks noGrp="1"/>
          </p:cNvSpPr>
          <p:nvPr>
            <p:ph type="title"/>
          </p:nvPr>
        </p:nvSpPr>
        <p:spPr/>
        <p:txBody>
          <a:bodyPr/>
          <a:lstStyle/>
          <a:p>
            <a:r>
              <a:rPr lang="en-GB" dirty="0"/>
              <a:t>The rule of law rationale</a:t>
            </a:r>
          </a:p>
        </p:txBody>
      </p:sp>
      <p:sp>
        <p:nvSpPr>
          <p:cNvPr id="3" name="Content Placeholder 2">
            <a:extLst>
              <a:ext uri="{FF2B5EF4-FFF2-40B4-BE49-F238E27FC236}">
                <a16:creationId xmlns:a16="http://schemas.microsoft.com/office/drawing/2014/main" id="{0988715B-A641-05DA-25EE-30B4FDA177B7}"/>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GB" dirty="0"/>
              <a:t> Zuckerman, </a:t>
            </a:r>
            <a:r>
              <a:rPr lang="en-GB" i="1" dirty="0"/>
              <a:t>Civil Procedure; </a:t>
            </a:r>
            <a:r>
              <a:rPr lang="en-GB" dirty="0"/>
              <a:t>Lord Scott in </a:t>
            </a:r>
            <a:r>
              <a:rPr lang="en-GB" i="1" dirty="0"/>
              <a:t>Three Rivers DC v Bank of England (No. 6); </a:t>
            </a:r>
            <a:r>
              <a:rPr lang="en-GB" dirty="0"/>
              <a:t>Moulder J’s ‘starting point’ in </a:t>
            </a:r>
            <a:r>
              <a:rPr lang="en-GB" i="1" dirty="0"/>
              <a:t>Tatneft.</a:t>
            </a:r>
          </a:p>
          <a:p>
            <a:pPr>
              <a:buFont typeface="Arial" panose="020B0604020202020204" pitchFamily="34" charset="0"/>
              <a:buChar char="•"/>
            </a:pPr>
            <a:r>
              <a:rPr lang="en-GB" i="1" dirty="0"/>
              <a:t> </a:t>
            </a:r>
            <a:r>
              <a:rPr lang="en-GB" dirty="0"/>
              <a:t>Rule of Law requires that people can ascertain how law applies to them.</a:t>
            </a:r>
          </a:p>
          <a:p>
            <a:pPr>
              <a:buFont typeface="Arial" panose="020B0604020202020204" pitchFamily="34" charset="0"/>
              <a:buChar char="•"/>
            </a:pPr>
            <a:r>
              <a:rPr lang="en-GB" i="1" dirty="0"/>
              <a:t> </a:t>
            </a:r>
            <a:r>
              <a:rPr lang="en-GB" dirty="0"/>
              <a:t>This may require expert advice.</a:t>
            </a:r>
          </a:p>
          <a:p>
            <a:pPr>
              <a:buFont typeface="Arial" panose="020B0604020202020204" pitchFamily="34" charset="0"/>
              <a:buChar char="•"/>
            </a:pPr>
            <a:r>
              <a:rPr lang="en-GB" dirty="0"/>
              <a:t>To give accurate advice the lawyer needs to know the facts (or what the client has in mind)</a:t>
            </a:r>
          </a:p>
          <a:p>
            <a:pPr>
              <a:buFont typeface="Arial" panose="020B0604020202020204" pitchFamily="34" charset="0"/>
              <a:buChar char="•"/>
            </a:pPr>
            <a:r>
              <a:rPr lang="en-GB" dirty="0"/>
              <a:t> The possibility that what the client tells the lawyer might be disclosed would inhibit frank disclosure of the situation to the lawyer</a:t>
            </a:r>
          </a:p>
          <a:p>
            <a:pPr>
              <a:buFont typeface="Arial" panose="020B0604020202020204" pitchFamily="34" charset="0"/>
              <a:buChar char="•"/>
            </a:pPr>
            <a:r>
              <a:rPr lang="en-GB" dirty="0"/>
              <a:t>Therefore communications between clients and lawyers relating to legal advice must be (absolutely?) privileged.</a:t>
            </a:r>
          </a:p>
          <a:p>
            <a:pPr>
              <a:buFont typeface="Arial" panose="020B0604020202020204" pitchFamily="34" charset="0"/>
              <a:buChar char="•"/>
            </a:pPr>
            <a:r>
              <a:rPr lang="en-GB" dirty="0"/>
              <a:t> </a:t>
            </a:r>
            <a:r>
              <a:rPr lang="en-GB" dirty="0">
                <a:solidFill>
                  <a:schemeClr val="accent1"/>
                </a:solidFill>
              </a:rPr>
              <a:t>But privilege may prevent accurate fact-finding</a:t>
            </a:r>
          </a:p>
          <a:p>
            <a:pPr>
              <a:buFont typeface="Arial" panose="020B0604020202020204" pitchFamily="34" charset="0"/>
              <a:buChar char="•"/>
            </a:pPr>
            <a:r>
              <a:rPr lang="en-GB" dirty="0">
                <a:solidFill>
                  <a:schemeClr val="accent1"/>
                </a:solidFill>
              </a:rPr>
              <a:t>The rule of law is meaningless without accurate fact-finding</a:t>
            </a:r>
          </a:p>
          <a:p>
            <a:pPr>
              <a:buFont typeface="Arial" panose="020B0604020202020204" pitchFamily="34" charset="0"/>
              <a:buChar char="•"/>
            </a:pPr>
            <a:r>
              <a:rPr lang="en-GB" dirty="0">
                <a:solidFill>
                  <a:schemeClr val="accent1"/>
                </a:solidFill>
              </a:rPr>
              <a:t>So isn’t a balancing approach required?</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02591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699C5-7A2C-65B4-236F-9FF00F22B2CF}"/>
              </a:ext>
            </a:extLst>
          </p:cNvPr>
          <p:cNvSpPr>
            <a:spLocks noGrp="1"/>
          </p:cNvSpPr>
          <p:nvPr>
            <p:ph type="title"/>
          </p:nvPr>
        </p:nvSpPr>
        <p:spPr>
          <a:xfrm>
            <a:off x="1097280" y="286603"/>
            <a:ext cx="10058400" cy="1450757"/>
          </a:xfrm>
        </p:spPr>
        <p:txBody>
          <a:bodyPr>
            <a:normAutofit/>
          </a:bodyPr>
          <a:lstStyle/>
          <a:p>
            <a:r>
              <a:rPr lang="en-GB" i="1">
                <a:effectLst/>
                <a:ea typeface="Calibri" panose="020F0502020204030204" pitchFamily="34" charset="0"/>
              </a:rPr>
              <a:t>R v Derby Magistrates’ Court ex p. B </a:t>
            </a:r>
            <a:br>
              <a:rPr lang="en-GB" i="1">
                <a:latin typeface="Times New Roman" panose="02020603050405020304" pitchFamily="18" charset="0"/>
                <a:ea typeface="Calibri" panose="020F0502020204030204" pitchFamily="34" charset="0"/>
              </a:rPr>
            </a:br>
            <a:r>
              <a:rPr lang="en-GB">
                <a:effectLst/>
                <a:ea typeface="Calibri" panose="020F0502020204030204" pitchFamily="34" charset="0"/>
              </a:rPr>
              <a:t>[1996] 1 AC</a:t>
            </a:r>
            <a:r>
              <a:rPr lang="en-GB" i="1">
                <a:effectLst/>
                <a:ea typeface="Calibri" panose="020F0502020204030204" pitchFamily="34" charset="0"/>
              </a:rPr>
              <a:t> </a:t>
            </a:r>
            <a:r>
              <a:rPr lang="en-GB">
                <a:effectLst/>
                <a:ea typeface="Calibri" panose="020F0502020204030204" pitchFamily="34" charset="0"/>
              </a:rPr>
              <a:t>487</a:t>
            </a:r>
            <a:endParaRPr lang="en-GB"/>
          </a:p>
        </p:txBody>
      </p:sp>
      <p:sp>
        <p:nvSpPr>
          <p:cNvPr id="3" name="Content Placeholder 2">
            <a:extLst>
              <a:ext uri="{FF2B5EF4-FFF2-40B4-BE49-F238E27FC236}">
                <a16:creationId xmlns:a16="http://schemas.microsoft.com/office/drawing/2014/main" id="{59169B7B-BF4C-82BA-15B7-742C961F5DEB}"/>
              </a:ext>
            </a:extLst>
          </p:cNvPr>
          <p:cNvSpPr>
            <a:spLocks noGrp="1"/>
          </p:cNvSpPr>
          <p:nvPr>
            <p:ph idx="1"/>
          </p:nvPr>
        </p:nvSpPr>
        <p:spPr>
          <a:xfrm>
            <a:off x="1097279" y="1845734"/>
            <a:ext cx="6454987" cy="4023360"/>
          </a:xfrm>
        </p:spPr>
        <p:txBody>
          <a:bodyPr>
            <a:normAutofit/>
          </a:bodyPr>
          <a:lstStyle/>
          <a:p>
            <a:r>
              <a:rPr lang="en-GB" dirty="0">
                <a:ea typeface="Calibri" panose="020F0502020204030204" pitchFamily="34" charset="0"/>
                <a:cs typeface="Times New Roman" panose="02020603050405020304" pitchFamily="18" charset="0"/>
              </a:rPr>
              <a:t>‘[I]</a:t>
            </a:r>
            <a:r>
              <a:rPr lang="en-GB" dirty="0">
                <a:effectLst/>
                <a:ea typeface="Calibri" panose="020F0502020204030204" pitchFamily="34" charset="0"/>
                <a:cs typeface="Times New Roman" panose="02020603050405020304" pitchFamily="18" charset="0"/>
              </a:rPr>
              <a:t>f a balancing exercise was ever required in the case of legal professional privilege, it was performed once and for all in the 16th century, and since then has applied across the board in every case, irrespective of the client’s individual merits</a:t>
            </a:r>
            <a:r>
              <a:rPr lang="en-GB" dirty="0">
                <a:effectLst/>
                <a:ea typeface="Calibri" panose="020F0502020204030204" pitchFamily="34" charset="0"/>
              </a:rPr>
              <a:t>.</a:t>
            </a:r>
            <a:r>
              <a:rPr lang="en-GB" dirty="0">
                <a:effectLst/>
                <a:ea typeface="Calibri" panose="020F0502020204030204" pitchFamily="34" charset="0"/>
                <a:cs typeface="Times New Roman" panose="02020603050405020304" pitchFamily="18" charset="0"/>
              </a:rPr>
              <a:t>’ (Lord Taylor of Gosforth)</a:t>
            </a:r>
          </a:p>
          <a:p>
            <a:endParaRPr lang="en-GB" dirty="0">
              <a:effectLst/>
              <a:ea typeface="Calibri" panose="020F0502020204030204" pitchFamily="34" charset="0"/>
              <a:cs typeface="Times New Roman" panose="02020603050405020304" pitchFamily="18" charset="0"/>
            </a:endParaRPr>
          </a:p>
          <a:p>
            <a:endParaRPr lang="en-GB" dirty="0"/>
          </a:p>
        </p:txBody>
      </p:sp>
      <p:pic>
        <p:nvPicPr>
          <p:cNvPr id="1026" name="Picture 2" descr="Peter Murray Taylor, Baron Taylor of Gosforth - Person - National Portrait  Gallery">
            <a:extLst>
              <a:ext uri="{FF2B5EF4-FFF2-40B4-BE49-F238E27FC236}">
                <a16:creationId xmlns:a16="http://schemas.microsoft.com/office/drawing/2014/main" id="{D2F12232-CA16-B43A-1218-DAC6D81433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52598" y="1916318"/>
            <a:ext cx="2671052" cy="347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84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AF54-E876-C859-05AF-DD5B6C9F35A8}"/>
              </a:ext>
            </a:extLst>
          </p:cNvPr>
          <p:cNvSpPr>
            <a:spLocks noGrp="1"/>
          </p:cNvSpPr>
          <p:nvPr>
            <p:ph type="title"/>
          </p:nvPr>
        </p:nvSpPr>
        <p:spPr/>
        <p:txBody>
          <a:bodyPr>
            <a:normAutofit/>
          </a:bodyPr>
          <a:lstStyle/>
          <a:p>
            <a:r>
              <a:rPr lang="en-GB" i="1" dirty="0">
                <a:effectLst/>
                <a:latin typeface="Calibri Light" panose="020F0302020204030204" pitchFamily="34" charset="0"/>
                <a:ea typeface="Calibri" panose="020F0502020204030204" pitchFamily="34" charset="0"/>
                <a:cs typeface="Calibri Light" panose="020F0302020204030204" pitchFamily="34" charset="0"/>
              </a:rPr>
              <a:t>R (Prudential plc) v Special Commissioner of Income Tax </a:t>
            </a:r>
            <a:r>
              <a:rPr lang="en-GB" sz="2000" dirty="0">
                <a:latin typeface="Calibri Light" panose="020F0302020204030204" pitchFamily="34" charset="0"/>
                <a:ea typeface="Calibri" panose="020F0502020204030204" pitchFamily="34" charset="0"/>
                <a:cs typeface="Calibri Light" panose="020F0302020204030204" pitchFamily="34" charset="0"/>
              </a:rPr>
              <a:t>[2013] SC 1</a:t>
            </a:r>
            <a:endParaRPr lang="en-GB" sz="115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5CB9EA44-F5DA-C851-5A3A-ABC2EDBF84CD}"/>
              </a:ext>
            </a:extLst>
          </p:cNvPr>
          <p:cNvSpPr>
            <a:spLocks noGrp="1"/>
          </p:cNvSpPr>
          <p:nvPr>
            <p:ph idx="1"/>
          </p:nvPr>
        </p:nvSpPr>
        <p:spPr/>
        <p:txBody>
          <a:bodyPr/>
          <a:lstStyle/>
          <a:p>
            <a:pPr marL="365760" indent="0">
              <a:lnSpc>
                <a:spcPct val="100000"/>
              </a:lnSpc>
              <a:spcAft>
                <a:spcPts val="800"/>
              </a:spcAft>
              <a:buNone/>
            </a:pPr>
            <a:r>
              <a:rPr lang="en-GB" dirty="0"/>
              <a:t>‘</a:t>
            </a:r>
            <a:r>
              <a:rPr lang="en-GB" dirty="0">
                <a:cs typeface="Times New Roman" panose="02020603050405020304" pitchFamily="18" charset="0"/>
              </a:rPr>
              <a:t>S</a:t>
            </a:r>
            <a:r>
              <a:rPr lang="en-GB" dirty="0">
                <a:effectLst/>
                <a:ea typeface="Calibri" panose="020F0502020204030204" pitchFamily="34" charset="0"/>
                <a:cs typeface="Times New Roman" panose="02020603050405020304" pitchFamily="18" charset="0"/>
              </a:rPr>
              <a:t>uch principled justification as there is for the restriction of LAP to lawyers seems to me to be further undermined by the extension of LAP which the court has approved to all foreign lawyers, without (it would seem) regard to their particular national standards, Regulations or rules with regard to privilege.’ (Lord Neuberger, [48])  </a:t>
            </a:r>
          </a:p>
          <a:p>
            <a:pPr marL="365760" indent="0">
              <a:lnSpc>
                <a:spcPct val="100000"/>
              </a:lnSpc>
              <a:spcAft>
                <a:spcPts val="800"/>
              </a:spcAft>
              <a:buNone/>
            </a:pPr>
            <a:r>
              <a:rPr lang="en-GB" dirty="0">
                <a:effectLst/>
                <a:ea typeface="Calibri" panose="020F0502020204030204" pitchFamily="34" charset="0"/>
                <a:cs typeface="Times New Roman" panose="02020603050405020304" pitchFamily="18" charset="0"/>
              </a:rPr>
              <a:t>‘There is no suggestion in any of the cases about foreign legal advice of any interest on the part of the English court in the standards of their training or discipline, and they are certainly not amenable to</a:t>
            </a:r>
            <a:r>
              <a:rPr lang="en-GB" i="1" dirty="0">
                <a:solidFill>
                  <a:srgbClr val="000000"/>
                </a:solidFill>
                <a:effectLst/>
                <a:ea typeface="Calibri" panose="020F0502020204030204" pitchFamily="34" charset="0"/>
              </a:rPr>
              <a:t> </a:t>
            </a:r>
            <a:r>
              <a:rPr lang="en-GB" dirty="0">
                <a:effectLst/>
                <a:ea typeface="Calibri" panose="020F0502020204030204" pitchFamily="34" charset="0"/>
                <a:cs typeface="Times New Roman" panose="02020603050405020304" pitchFamily="18" charset="0"/>
              </a:rPr>
              <a:t>the supervision of English judge’ (Lord Sumption, diss., [126])</a:t>
            </a:r>
          </a:p>
          <a:p>
            <a:pPr marL="365760" indent="0">
              <a:lnSpc>
                <a:spcPct val="100000"/>
              </a:lnSpc>
              <a:spcAft>
                <a:spcPts val="800"/>
              </a:spcAft>
              <a:buNone/>
            </a:pPr>
            <a:r>
              <a:rPr lang="en-GB" dirty="0">
                <a:ea typeface="Calibri" panose="020F0502020204030204" pitchFamily="34" charset="0"/>
                <a:cs typeface="Times New Roman" panose="02020603050405020304" pitchFamily="18" charset="0"/>
              </a:rPr>
              <a:t>Contrast rationale for extending privilege to </a:t>
            </a:r>
            <a:r>
              <a:rPr lang="en-GB" b="1" dirty="0">
                <a:ea typeface="Calibri" panose="020F0502020204030204" pitchFamily="34" charset="0"/>
                <a:cs typeface="Times New Roman" panose="02020603050405020304" pitchFamily="18" charset="0"/>
              </a:rPr>
              <a:t>in-house</a:t>
            </a:r>
            <a:r>
              <a:rPr lang="en-GB" dirty="0">
                <a:ea typeface="Calibri" panose="020F0502020204030204" pitchFamily="34" charset="0"/>
                <a:cs typeface="Times New Roman" panose="02020603050405020304" pitchFamily="18" charset="0"/>
              </a:rPr>
              <a:t> lawyers: </a:t>
            </a:r>
            <a:r>
              <a:rPr lang="en-GB" i="1" dirty="0">
                <a:ea typeface="Calibri" panose="020F0502020204030204" pitchFamily="34" charset="0"/>
                <a:cs typeface="Times New Roman" panose="02020603050405020304" pitchFamily="18" charset="0"/>
              </a:rPr>
              <a:t>Alfred Crompton Amusement Machines Ltd v Customs &amp; Excise </a:t>
            </a:r>
            <a:r>
              <a:rPr lang="en-GB" i="1" dirty="0" err="1">
                <a:ea typeface="Calibri" panose="020F0502020204030204" pitchFamily="34" charset="0"/>
                <a:cs typeface="Times New Roman" panose="02020603050405020304" pitchFamily="18" charset="0"/>
              </a:rPr>
              <a:t>Commrs</a:t>
            </a:r>
            <a:r>
              <a:rPr lang="en-GB" i="1" dirty="0">
                <a:ea typeface="Calibri" panose="020F0502020204030204" pitchFamily="34"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[1972] 2 QB 102 (CA)</a:t>
            </a:r>
            <a:endParaRPr lang="en-GB"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0568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5C2C-7702-FF9B-EB64-F6286DB5AF13}"/>
              </a:ext>
            </a:extLst>
          </p:cNvPr>
          <p:cNvSpPr>
            <a:spLocks noGrp="1"/>
          </p:cNvSpPr>
          <p:nvPr>
            <p:ph type="title"/>
          </p:nvPr>
        </p:nvSpPr>
        <p:spPr/>
        <p:txBody>
          <a:bodyPr/>
          <a:lstStyle/>
          <a:p>
            <a:r>
              <a:rPr lang="en-GB" i="1" dirty="0" err="1"/>
              <a:t>Kruglov</a:t>
            </a:r>
            <a:r>
              <a:rPr lang="en-GB" i="1" dirty="0"/>
              <a:t> v Russia </a:t>
            </a:r>
            <a:r>
              <a:rPr lang="en-GB" dirty="0"/>
              <a:t>(11264/04) ECtHR 2020</a:t>
            </a:r>
            <a:endParaRPr lang="en-GB" i="1" dirty="0"/>
          </a:p>
        </p:txBody>
      </p:sp>
      <p:sp>
        <p:nvSpPr>
          <p:cNvPr id="3" name="Content Placeholder 2">
            <a:extLst>
              <a:ext uri="{FF2B5EF4-FFF2-40B4-BE49-F238E27FC236}">
                <a16:creationId xmlns:a16="http://schemas.microsoft.com/office/drawing/2014/main" id="{6372EDB1-3B3C-4E32-7F7B-23165E5E3D6F}"/>
              </a:ext>
            </a:extLst>
          </p:cNvPr>
          <p:cNvSpPr>
            <a:spLocks noGrp="1"/>
          </p:cNvSpPr>
          <p:nvPr>
            <p:ph idx="1"/>
          </p:nvPr>
        </p:nvSpPr>
        <p:spPr/>
        <p:txBody>
          <a:bodyPr/>
          <a:lstStyle/>
          <a:p>
            <a:r>
              <a:rPr lang="en-GB" dirty="0"/>
              <a:t>Russian law accorded privilege only to Advocates (who not work as in-house lawyers), and not to any other providers of legal services. Conjoined cases involving Advocates and other service providers.</a:t>
            </a:r>
          </a:p>
          <a:p>
            <a:r>
              <a:rPr lang="en-GB" dirty="0"/>
              <a:t>Held:</a:t>
            </a:r>
          </a:p>
          <a:p>
            <a:pPr>
              <a:buFont typeface="Wingdings" panose="05000000000000000000" pitchFamily="2" charset="2"/>
              <a:buChar char="§"/>
            </a:pPr>
            <a:r>
              <a:rPr lang="en-GB" dirty="0"/>
              <a:t> Failure to carry out ‘balancing exercise’ violated art. 8</a:t>
            </a:r>
          </a:p>
          <a:p>
            <a:pPr>
              <a:buFont typeface="Wingdings" panose="05000000000000000000" pitchFamily="2" charset="2"/>
              <a:buChar char="§"/>
            </a:pPr>
            <a:r>
              <a:rPr lang="en-GB" dirty="0"/>
              <a:t>‘It would be incompatible with the </a:t>
            </a:r>
            <a:r>
              <a:rPr lang="en-GB" dirty="0">
                <a:effectLst/>
                <a:latin typeface="Calibri" panose="020F0502020204030204" pitchFamily="34" charset="0"/>
                <a:ea typeface="Calibri" panose="020F0502020204030204" pitchFamily="34" charset="0"/>
                <a:cs typeface="Calibri" panose="020F0502020204030204" pitchFamily="34" charset="0"/>
              </a:rPr>
              <a:t>rule of law to leave without any particular safeguards at all the entirety of relations between clients and legal advisers who, with few limitations, practise, professionally and often independently, in most areas of law, including representation of litigants before the courts.’</a:t>
            </a:r>
          </a:p>
        </p:txBody>
      </p:sp>
    </p:spTree>
    <p:extLst>
      <p:ext uri="{BB962C8B-B14F-4D97-AF65-F5344CB8AC3E}">
        <p14:creationId xmlns:p14="http://schemas.microsoft.com/office/powerpoint/2010/main" val="3234967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6D8F-609C-4B07-D4C0-0557417977FD}"/>
              </a:ext>
            </a:extLst>
          </p:cNvPr>
          <p:cNvSpPr>
            <a:spLocks noGrp="1"/>
          </p:cNvSpPr>
          <p:nvPr>
            <p:ph type="title"/>
          </p:nvPr>
        </p:nvSpPr>
        <p:spPr/>
        <p:txBody>
          <a:bodyPr/>
          <a:lstStyle/>
          <a:p>
            <a:r>
              <a:rPr lang="en-GB" dirty="0"/>
              <a:t>Does </a:t>
            </a:r>
            <a:r>
              <a:rPr lang="en-GB" i="1" dirty="0" err="1"/>
              <a:t>Kruglov</a:t>
            </a:r>
            <a:r>
              <a:rPr lang="en-GB" i="1" dirty="0"/>
              <a:t> </a:t>
            </a:r>
            <a:r>
              <a:rPr lang="en-GB" dirty="0"/>
              <a:t>apply to in-house lawyers?</a:t>
            </a:r>
          </a:p>
        </p:txBody>
      </p:sp>
      <p:sp>
        <p:nvSpPr>
          <p:cNvPr id="3" name="Content Placeholder 2">
            <a:extLst>
              <a:ext uri="{FF2B5EF4-FFF2-40B4-BE49-F238E27FC236}">
                <a16:creationId xmlns:a16="http://schemas.microsoft.com/office/drawing/2014/main" id="{D79291FE-B5DE-4E4E-8CA3-6CBEB45B8CD7}"/>
              </a:ext>
            </a:extLst>
          </p:cNvPr>
          <p:cNvSpPr>
            <a:spLocks noGrp="1"/>
          </p:cNvSpPr>
          <p:nvPr>
            <p:ph idx="1"/>
          </p:nvPr>
        </p:nvSpPr>
        <p:spPr/>
        <p:txBody>
          <a:bodyPr>
            <a:noAutofit/>
          </a:bodyPr>
          <a:lstStyle/>
          <a:p>
            <a:pPr lvl="1">
              <a:buFont typeface="Arial" panose="020B0604020202020204" pitchFamily="34" charset="0"/>
              <a:buChar char="•"/>
            </a:pPr>
            <a:r>
              <a:rPr lang="en-GB" sz="2000" dirty="0"/>
              <a:t> Private life includes business life: </a:t>
            </a:r>
            <a:r>
              <a:rPr lang="en-GB" sz="2000" i="1" dirty="0" err="1"/>
              <a:t>Niemietz</a:t>
            </a:r>
            <a:r>
              <a:rPr lang="en-GB" sz="2000" i="1" dirty="0"/>
              <a:t> v Germany </a:t>
            </a:r>
            <a:r>
              <a:rPr lang="en-GB" sz="2000" dirty="0"/>
              <a:t>(1993) 16 EHRR 97.</a:t>
            </a:r>
          </a:p>
          <a:p>
            <a:pPr lvl="1">
              <a:buFont typeface="Arial" panose="020B0604020202020204" pitchFamily="34" charset="0"/>
              <a:buChar char="•"/>
            </a:pPr>
            <a:r>
              <a:rPr lang="en-GB" sz="2000" dirty="0"/>
              <a:t>   Companies have a right to the privacy of their ‘home’ (</a:t>
            </a:r>
            <a:r>
              <a:rPr lang="en-GB" sz="2000" i="1" dirty="0" err="1"/>
              <a:t>Societ</a:t>
            </a:r>
            <a:r>
              <a:rPr lang="en-GB" sz="2000" i="1" dirty="0" err="1">
                <a:latin typeface="Calibri" panose="020F0502020204030204" pitchFamily="34" charset="0"/>
                <a:cs typeface="Calibri" panose="020F0502020204030204" pitchFamily="34" charset="0"/>
              </a:rPr>
              <a:t>é</a:t>
            </a:r>
            <a:r>
              <a:rPr lang="en-GB" sz="2000" i="1" dirty="0"/>
              <a:t> Colas Est v France </a:t>
            </a:r>
            <a:r>
              <a:rPr lang="en-GB" sz="2000" dirty="0"/>
              <a:t>(2004) 39 EHRR 17) so presumably also to internal correspondence.</a:t>
            </a:r>
          </a:p>
          <a:p>
            <a:pPr marL="480060" indent="-342900">
              <a:lnSpc>
                <a:spcPct val="100000"/>
              </a:lnSpc>
              <a:spcAft>
                <a:spcPts val="0"/>
              </a:spcAft>
              <a:buFont typeface="Arial" panose="020B0604020202020204" pitchFamily="34" charset="0"/>
              <a:buChar char="•"/>
            </a:pPr>
            <a:r>
              <a:rPr lang="en-GB"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Lawyers’ ‘fundamental role in a democratic society’ requires them ‘to guarantee to those they are defending that their exchanges will remain confidential…. Indirectly but necessarily dependent thereupon is the right of everyone to a fair trial, including the right of accused persons not to incriminate themselves.’ </a:t>
            </a:r>
            <a:r>
              <a:rPr lang="en-GB" i="1" dirty="0">
                <a:effectLst/>
                <a:latin typeface="Calibri" panose="020F0502020204030204" pitchFamily="34" charset="0"/>
                <a:ea typeface="Calibri" panose="020F0502020204030204" pitchFamily="34" charset="0"/>
                <a:cs typeface="Calibri" panose="020F0502020204030204" pitchFamily="34" charset="0"/>
              </a:rPr>
              <a:t>Michaud v France </a:t>
            </a:r>
            <a:r>
              <a:rPr lang="en-GB" dirty="0">
                <a:effectLst/>
                <a:latin typeface="Calibri" panose="020F0502020204030204" pitchFamily="34" charset="0"/>
                <a:ea typeface="Calibri" panose="020F0502020204030204" pitchFamily="34" charset="0"/>
                <a:cs typeface="Calibri" panose="020F0502020204030204" pitchFamily="34" charset="0"/>
              </a:rPr>
              <a:t>(2014) 15 EHRR 9</a:t>
            </a:r>
            <a:r>
              <a:rPr lang="en-GB" i="1" dirty="0">
                <a:effectLst/>
                <a:latin typeface="Calibri" panose="020F0502020204030204" pitchFamily="34" charset="0"/>
                <a:ea typeface="Calibri" panose="020F0502020204030204" pitchFamily="34" charset="0"/>
                <a:cs typeface="Calibri" panose="020F0502020204030204" pitchFamily="34" charset="0"/>
              </a:rPr>
              <a:t> </a:t>
            </a:r>
            <a:r>
              <a:rPr lang="en-GB" dirty="0">
                <a:effectLst/>
                <a:latin typeface="Calibri" panose="020F0502020204030204" pitchFamily="34" charset="0"/>
                <a:ea typeface="Calibri" panose="020F0502020204030204" pitchFamily="34" charset="0"/>
                <a:cs typeface="Calibri" panose="020F0502020204030204" pitchFamily="34" charset="0"/>
              </a:rPr>
              <a:t>[118]</a:t>
            </a:r>
          </a:p>
          <a:p>
            <a:pPr marL="480060" indent="-342900">
              <a:lnSpc>
                <a:spcPct val="100000"/>
              </a:lnSpc>
              <a:spcAft>
                <a:spcPts val="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Calibri" panose="020F0502020204030204" pitchFamily="34" charset="0"/>
              </a:rPr>
              <a:t>Lack  of independence as a distinction ‘compatible with the rule of law’?</a:t>
            </a:r>
          </a:p>
          <a:p>
            <a:pPr marL="480060" indent="-342900" algn="just">
              <a:lnSpc>
                <a:spcPct val="100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Calibri" panose="020F0502020204030204" pitchFamily="34" charset="0"/>
              </a:rPr>
              <a:t>Fair trial aspect of </a:t>
            </a:r>
            <a:r>
              <a:rPr lang="en-GB" i="1" dirty="0">
                <a:latin typeface="Calibri" panose="020F0502020204030204" pitchFamily="34" charset="0"/>
                <a:ea typeface="Calibri" panose="020F0502020204030204" pitchFamily="34" charset="0"/>
                <a:cs typeface="Calibri" panose="020F0502020204030204" pitchFamily="34" charset="0"/>
              </a:rPr>
              <a:t>Michaud </a:t>
            </a:r>
            <a:r>
              <a:rPr lang="en-GB" dirty="0">
                <a:latin typeface="Calibri" panose="020F0502020204030204" pitchFamily="34" charset="0"/>
                <a:ea typeface="Calibri" panose="020F0502020204030204" pitchFamily="34" charset="0"/>
                <a:cs typeface="Calibri" panose="020F0502020204030204" pitchFamily="34" charset="0"/>
              </a:rPr>
              <a:t>is specific to lawyers, but confidentiality rationale could be applied more widely. </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480060" indent="-342900" algn="just">
              <a:lnSpc>
                <a:spcPct val="115000"/>
              </a:lnSpc>
              <a:spcAft>
                <a:spcPts val="8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Calibri" panose="020F0502020204030204" pitchFamily="34" charset="0"/>
            </a:endParaRPr>
          </a:p>
          <a:p>
            <a:pPr marL="480060" indent="-342900" algn="just">
              <a:lnSpc>
                <a:spcPct val="115000"/>
              </a:lnSpc>
              <a:spcAft>
                <a:spcPts val="800"/>
              </a:spcAft>
              <a:buFont typeface="Arial" panose="020B0604020202020204" pitchFamily="34" charset="0"/>
              <a:buChar char="•"/>
            </a:pPr>
            <a:endParaRPr lang="en-GB" dirty="0">
              <a:effectLst/>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GB" dirty="0"/>
          </a:p>
        </p:txBody>
      </p:sp>
    </p:spTree>
    <p:extLst>
      <p:ext uri="{BB962C8B-B14F-4D97-AF65-F5344CB8AC3E}">
        <p14:creationId xmlns:p14="http://schemas.microsoft.com/office/powerpoint/2010/main" val="270725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9A3A-6956-61FB-5985-6E192FB38AD4}"/>
              </a:ext>
            </a:extLst>
          </p:cNvPr>
          <p:cNvSpPr>
            <a:spLocks noGrp="1"/>
          </p:cNvSpPr>
          <p:nvPr>
            <p:ph type="title"/>
          </p:nvPr>
        </p:nvSpPr>
        <p:spPr/>
        <p:txBody>
          <a:bodyPr/>
          <a:lstStyle/>
          <a:p>
            <a:r>
              <a:rPr lang="en-GB" dirty="0"/>
              <a:t>Humanistic v Legalistic rationales</a:t>
            </a:r>
          </a:p>
        </p:txBody>
      </p:sp>
      <p:sp>
        <p:nvSpPr>
          <p:cNvPr id="3" name="Content Placeholder 2">
            <a:extLst>
              <a:ext uri="{FF2B5EF4-FFF2-40B4-BE49-F238E27FC236}">
                <a16:creationId xmlns:a16="http://schemas.microsoft.com/office/drawing/2014/main" id="{972E631C-493A-5FD3-F371-B7AFE71791B7}"/>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GB" dirty="0"/>
              <a:t>Rule of law rationale applies to </a:t>
            </a:r>
            <a:r>
              <a:rPr lang="en-GB" i="1" dirty="0"/>
              <a:t>legal persons – </a:t>
            </a:r>
            <a:r>
              <a:rPr lang="en-GB" dirty="0"/>
              <a:t>bearers of rights and obligations must be able to ascertain what they are.</a:t>
            </a:r>
          </a:p>
          <a:p>
            <a:pPr lvl="1">
              <a:buFont typeface="Arial" panose="020B0604020202020204" pitchFamily="34" charset="0"/>
              <a:buChar char="•"/>
            </a:pPr>
            <a:r>
              <a:rPr lang="en-GB" dirty="0"/>
              <a:t>Constitutional rather than human right</a:t>
            </a:r>
          </a:p>
          <a:p>
            <a:pPr lvl="1">
              <a:buFont typeface="Arial" panose="020B0604020202020204" pitchFamily="34" charset="0"/>
              <a:buChar char="•"/>
            </a:pPr>
            <a:r>
              <a:rPr lang="en-GB" dirty="0"/>
              <a:t>Doesn’t justify lack of a balancing exercise or confining privilege to lawyers</a:t>
            </a:r>
          </a:p>
          <a:p>
            <a:pPr>
              <a:buFont typeface="Arial" panose="020B0604020202020204" pitchFamily="34" charset="0"/>
              <a:buChar char="•"/>
            </a:pPr>
            <a:r>
              <a:rPr lang="en-GB" dirty="0"/>
              <a:t>Humanistic rationale (Imwinkelried): special (but not absolute) protection for confidential advice needed to make important life choices: includes law, medicine, religion, counselling, family life…and business decisions? (</a:t>
            </a:r>
            <a:r>
              <a:rPr lang="en-GB" i="1" dirty="0" err="1"/>
              <a:t>Niemietz</a:t>
            </a:r>
            <a:r>
              <a:rPr lang="en-GB" i="1" dirty="0"/>
              <a:t> v Germany</a:t>
            </a:r>
            <a:r>
              <a:rPr lang="en-GB" dirty="0"/>
              <a:t>)</a:t>
            </a:r>
          </a:p>
          <a:p>
            <a:pPr>
              <a:buFont typeface="Arial" panose="020B0604020202020204" pitchFamily="34" charset="0"/>
              <a:buChar char="•"/>
            </a:pPr>
            <a:r>
              <a:rPr lang="en-GB" dirty="0"/>
              <a:t>Protects </a:t>
            </a:r>
            <a:r>
              <a:rPr lang="en-GB" i="1" dirty="0"/>
              <a:t>human beings </a:t>
            </a:r>
            <a:r>
              <a:rPr lang="en-GB" dirty="0"/>
              <a:t>as autonomous individuals – but sometimes according ‘human’ rights to corporations may give effective protection to shareholders, employees etc. (</a:t>
            </a:r>
            <a:r>
              <a:rPr lang="en-GB" i="1" dirty="0"/>
              <a:t>Colas Est v France)</a:t>
            </a:r>
            <a:endParaRPr lang="en-GB" dirty="0"/>
          </a:p>
          <a:p>
            <a:pPr>
              <a:buFont typeface="Arial" panose="020B0604020202020204" pitchFamily="34" charset="0"/>
              <a:buChar char="•"/>
            </a:pPr>
            <a:r>
              <a:rPr lang="en-GB" dirty="0"/>
              <a:t>Additional fair-trial rationale justifying strong (absolute?) protection for communications relating to litigation – at least against disclosure </a:t>
            </a:r>
            <a:r>
              <a:rPr lang="en-GB" i="1" dirty="0"/>
              <a:t>in that litigation</a:t>
            </a:r>
            <a:r>
              <a:rPr lang="en-GB" dirty="0"/>
              <a:t>.</a:t>
            </a:r>
          </a:p>
          <a:p>
            <a:pPr>
              <a:buFont typeface="Arial" panose="020B0604020202020204" pitchFamily="34" charset="0"/>
              <a:buChar char="•"/>
            </a:pPr>
            <a:r>
              <a:rPr lang="en-GB" dirty="0"/>
              <a:t>Distinguishing between in-house and outside counsel, or countries with different rules</a:t>
            </a:r>
            <a:r>
              <a:rPr lang="en-GB"/>
              <a:t>, undermines </a:t>
            </a:r>
            <a:r>
              <a:rPr lang="en-GB" dirty="0"/>
              <a:t>equality of arms. </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4289994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965</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Retrospect</vt:lpstr>
      <vt:lpstr>Foreign In-House Lawyers and the Rationales of Privilege</vt:lpstr>
      <vt:lpstr>PJSC Tatneft v Bogolyubov  [2020] EWHC 2437 (Comm), [2021] 1 WLR 403</vt:lpstr>
      <vt:lpstr>LPP for In-house counsel? (Holz, 2013)</vt:lpstr>
      <vt:lpstr>The rule of law rationale</vt:lpstr>
      <vt:lpstr>R v Derby Magistrates’ Court ex p. B  [1996] 1 AC 487</vt:lpstr>
      <vt:lpstr>R (Prudential plc) v Special Commissioner of Income Tax [2013] SC 1</vt:lpstr>
      <vt:lpstr>Kruglov v Russia (11264/04) ECtHR 2020</vt:lpstr>
      <vt:lpstr>Does Kruglov apply to in-house lawyers?</vt:lpstr>
      <vt:lpstr>Humanistic v Legalistic rationales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In-House Lawyers and the Rationales of Privilege</dc:title>
  <dc:creator>Tony Ward</dc:creator>
  <cp:lastModifiedBy>Tony Ward</cp:lastModifiedBy>
  <cp:revision>1</cp:revision>
  <dcterms:created xsi:type="dcterms:W3CDTF">2022-07-12T14:41:07Z</dcterms:created>
  <dcterms:modified xsi:type="dcterms:W3CDTF">2022-07-15T14:15:37Z</dcterms:modified>
</cp:coreProperties>
</file>