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5" r:id="rId3"/>
    <p:sldId id="298" r:id="rId4"/>
    <p:sldId id="260" r:id="rId5"/>
    <p:sldId id="262" r:id="rId6"/>
    <p:sldId id="263" r:id="rId7"/>
    <p:sldId id="264" r:id="rId8"/>
    <p:sldId id="265" r:id="rId9"/>
    <p:sldId id="326" r:id="rId10"/>
    <p:sldId id="316" r:id="rId11"/>
    <p:sldId id="266" r:id="rId12"/>
    <p:sldId id="300" r:id="rId13"/>
    <p:sldId id="299" r:id="rId14"/>
    <p:sldId id="301" r:id="rId15"/>
    <p:sldId id="327" r:id="rId16"/>
    <p:sldId id="328" r:id="rId17"/>
    <p:sldId id="329" r:id="rId18"/>
    <p:sldId id="267" r:id="rId19"/>
    <p:sldId id="317" r:id="rId20"/>
    <p:sldId id="268" r:id="rId21"/>
    <p:sldId id="261" r:id="rId22"/>
    <p:sldId id="313" r:id="rId23"/>
    <p:sldId id="269" r:id="rId24"/>
    <p:sldId id="318" r:id="rId25"/>
    <p:sldId id="323" r:id="rId26"/>
    <p:sldId id="319" r:id="rId27"/>
    <p:sldId id="324" r:id="rId28"/>
    <p:sldId id="325" r:id="rId29"/>
    <p:sldId id="320" r:id="rId30"/>
    <p:sldId id="314" r:id="rId31"/>
    <p:sldId id="271" r:id="rId32"/>
    <p:sldId id="272" r:id="rId33"/>
    <p:sldId id="321" r:id="rId34"/>
    <p:sldId id="309" r:id="rId35"/>
    <p:sldId id="274" r:id="rId36"/>
    <p:sldId id="30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35"/>
    <p:restoredTop sz="95827"/>
  </p:normalViewPr>
  <p:slideViewPr>
    <p:cSldViewPr snapToGrid="0" snapToObjects="1">
      <p:cViewPr varScale="1">
        <p:scale>
          <a:sx n="74" d="100"/>
          <a:sy n="74" d="100"/>
        </p:scale>
        <p:origin x="176" y="8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86B4B-C96C-0348-8B63-D71EE685041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A2F9C64-3431-C241-89F1-6A76FDC448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7F0A256-08DC-AE4A-9568-434E6BA92CE0}"/>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5" name="Footer Placeholder 4">
            <a:extLst>
              <a:ext uri="{FF2B5EF4-FFF2-40B4-BE49-F238E27FC236}">
                <a16:creationId xmlns:a16="http://schemas.microsoft.com/office/drawing/2014/main" id="{2C3F59D1-8A97-D14F-8464-D69003B40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DEFC7-D266-1E48-A582-2CB13FD75CFE}"/>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355913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F05D3-B30D-364A-AD89-0988EE69D7B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A6D5CBE-7037-5B4D-97A0-6B3043E4C38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CD2560-B22C-D14B-A05B-D8334BD4F244}"/>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5" name="Footer Placeholder 4">
            <a:extLst>
              <a:ext uri="{FF2B5EF4-FFF2-40B4-BE49-F238E27FC236}">
                <a16:creationId xmlns:a16="http://schemas.microsoft.com/office/drawing/2014/main" id="{2A760941-0C50-6947-9614-C5FBD902DB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9A055-25A9-CE47-A67E-3C14492769C1}"/>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86169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ABC96E-7BBE-FC4F-A380-CE858BCBCAC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6E71613-E172-724D-98E3-39D51B55ED3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93F0245-DE01-7B47-8974-C01A714E3D4F}"/>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5" name="Footer Placeholder 4">
            <a:extLst>
              <a:ext uri="{FF2B5EF4-FFF2-40B4-BE49-F238E27FC236}">
                <a16:creationId xmlns:a16="http://schemas.microsoft.com/office/drawing/2014/main" id="{6A3CCDDB-C6AB-E548-8A24-DD2E049BE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A10F6-5C39-3748-9B06-BCF6216D79BB}"/>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3302664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48175-62C2-4742-BE72-7939C5D01B66}"/>
              </a:ext>
            </a:extLst>
          </p:cNvPr>
          <p:cNvSpPr>
            <a:spLocks noGrp="1"/>
          </p:cNvSpPr>
          <p:nvPr>
            <p:ph type="title"/>
          </p:nvPr>
        </p:nvSpPr>
        <p:spPr/>
        <p:txBody>
          <a:bodyPr>
            <a:normAutofit/>
          </a:bodyPr>
          <a:lstStyle>
            <a:lvl1pPr>
              <a:defRPr sz="3500" b="0">
                <a:latin typeface="Helvetica" pitchFamily="2" charset="0"/>
                <a:cs typeface="Calibri" panose="020F0502020204030204" pitchFamily="34" charset="0"/>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6C0AAE8-F232-0748-887D-6DE0BDF17CDD}"/>
              </a:ext>
            </a:extLst>
          </p:cNvPr>
          <p:cNvSpPr>
            <a:spLocks noGrp="1"/>
          </p:cNvSpPr>
          <p:nvPr>
            <p:ph idx="1"/>
          </p:nvPr>
        </p:nvSpPr>
        <p:spPr/>
        <p:txBody>
          <a:bodyPr/>
          <a:lstStyle>
            <a:lvl1pPr>
              <a:lnSpc>
                <a:spcPct val="100000"/>
              </a:lnSpc>
              <a:spcBef>
                <a:spcPts val="400"/>
              </a:spcBef>
              <a:spcAft>
                <a:spcPts val="600"/>
              </a:spcAft>
              <a:defRPr b="0" i="0">
                <a:latin typeface="Helvetica" pitchFamily="2" charset="0"/>
              </a:defRPr>
            </a:lvl1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572B6F73-06BD-A845-B018-409E0E379F26}"/>
              </a:ext>
            </a:extLst>
          </p:cNvPr>
          <p:cNvSpPr>
            <a:spLocks noGrp="1"/>
          </p:cNvSpPr>
          <p:nvPr>
            <p:ph type="dt" sz="half" idx="10"/>
          </p:nvPr>
        </p:nvSpPr>
        <p:spPr/>
        <p:txBody>
          <a:bodyPr/>
          <a:lstStyle/>
          <a:p>
            <a:fld id="{6C3BA92B-A452-AF4B-B9FD-16BA8568360E}" type="datetimeFigureOut">
              <a:rPr lang="en-US" smtClean="0"/>
              <a:t>7/15/22</a:t>
            </a:fld>
            <a:endParaRPr lang="en-US" dirty="0"/>
          </a:p>
        </p:txBody>
      </p:sp>
      <p:sp>
        <p:nvSpPr>
          <p:cNvPr id="5" name="Footer Placeholder 4">
            <a:extLst>
              <a:ext uri="{FF2B5EF4-FFF2-40B4-BE49-F238E27FC236}">
                <a16:creationId xmlns:a16="http://schemas.microsoft.com/office/drawing/2014/main" id="{A0029770-EE92-8D40-A85E-1C52BE247B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6A436-80E1-1442-9958-508B3D4B28B8}"/>
              </a:ext>
            </a:extLst>
          </p:cNvPr>
          <p:cNvSpPr>
            <a:spLocks noGrp="1"/>
          </p:cNvSpPr>
          <p:nvPr>
            <p:ph type="sldNum" sz="quarter" idx="12"/>
          </p:nvPr>
        </p:nvSpPr>
        <p:spPr/>
        <p:txBody>
          <a:bodyPr/>
          <a:lstStyle/>
          <a:p>
            <a:fld id="{5157AA73-6E20-9F4F-97A5-9EE3C51FAAC4}" type="slidenum">
              <a:rPr lang="en-US" smtClean="0"/>
              <a:t>‹#›</a:t>
            </a:fld>
            <a:endParaRPr lang="en-US" dirty="0"/>
          </a:p>
        </p:txBody>
      </p:sp>
    </p:spTree>
    <p:extLst>
      <p:ext uri="{BB962C8B-B14F-4D97-AF65-F5344CB8AC3E}">
        <p14:creationId xmlns:p14="http://schemas.microsoft.com/office/powerpoint/2010/main" val="64951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CEADF-4EF3-5F4C-9486-024A46D5688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69BFFC6-FE22-D444-94CC-9D4CC3E02F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FD472B0-0C6A-BD45-9045-DCBB28945BE8}"/>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5" name="Footer Placeholder 4">
            <a:extLst>
              <a:ext uri="{FF2B5EF4-FFF2-40B4-BE49-F238E27FC236}">
                <a16:creationId xmlns:a16="http://schemas.microsoft.com/office/drawing/2014/main" id="{7E00A0DE-D149-D342-9A6F-AD87E888F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E9DDB7-9101-4F4A-B956-88C5D1913AEF}"/>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302397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21B3D-9A5F-E94D-B514-644ADC7643B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3ED6FC2-DFD9-CF43-9C3D-A7F50771C8E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40AC4C5-EABB-9144-880B-5C56D3A9E0D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8158C26-03AA-0E4A-9C72-9D61D1414C55}"/>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6" name="Footer Placeholder 5">
            <a:extLst>
              <a:ext uri="{FF2B5EF4-FFF2-40B4-BE49-F238E27FC236}">
                <a16:creationId xmlns:a16="http://schemas.microsoft.com/office/drawing/2014/main" id="{40C0F958-0F13-E445-9D59-C135AAE03D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A27844-F63A-EA4D-80B7-B0E4A9FFA1DB}"/>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376557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1CF76-BE13-FA41-8B15-DA90D53E8E8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63961F6-3B44-DE4B-A38D-BFD7CFEBBC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AA72600-D239-8F44-BDE2-473B1A016A1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A253DBA-3465-BD48-9603-FC6FA4AB47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6CE5B6E-148E-9745-B1EF-90A0DA5C0AB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0B74216-7466-C44A-AD3D-36ECC01841AE}"/>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8" name="Footer Placeholder 7">
            <a:extLst>
              <a:ext uri="{FF2B5EF4-FFF2-40B4-BE49-F238E27FC236}">
                <a16:creationId xmlns:a16="http://schemas.microsoft.com/office/drawing/2014/main" id="{3F0CB362-CE65-C644-B652-D7AE66D1BF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1A6A7B-F71D-874E-96DD-4EF481C1DD21}"/>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358774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46C77-B61A-CA47-B9E2-FDD76930348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34EAED9-CB97-2547-81D9-C0306FF38CAB}"/>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4" name="Footer Placeholder 3">
            <a:extLst>
              <a:ext uri="{FF2B5EF4-FFF2-40B4-BE49-F238E27FC236}">
                <a16:creationId xmlns:a16="http://schemas.microsoft.com/office/drawing/2014/main" id="{82406F54-6503-3445-B536-9F904223B1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A97AF7-D788-D442-9FD6-7DEB09919C1A}"/>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334746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F56CAF-091E-2E4C-8A1D-644589959B93}"/>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3" name="Footer Placeholder 2">
            <a:extLst>
              <a:ext uri="{FF2B5EF4-FFF2-40B4-BE49-F238E27FC236}">
                <a16:creationId xmlns:a16="http://schemas.microsoft.com/office/drawing/2014/main" id="{99D18216-E99B-B447-96E2-B825F88677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069C68-B45B-5743-A91A-AEF9C03F2957}"/>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289045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6D497-F832-3F4B-B171-DE8997D2778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9F7917B-EF57-874F-8E6D-7F1A3F158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0C9B923-6D04-EE45-A527-1FA59DF84C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BD9D4F9-535C-5D4A-B724-45B60DECCD19}"/>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6" name="Footer Placeholder 5">
            <a:extLst>
              <a:ext uri="{FF2B5EF4-FFF2-40B4-BE49-F238E27FC236}">
                <a16:creationId xmlns:a16="http://schemas.microsoft.com/office/drawing/2014/main" id="{BDBA9E86-943D-F34B-B973-FB777F1A6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43784C-8AC1-9C4F-9ACA-A4B652CC4627}"/>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364447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DC9F-FA84-AF45-B358-EC0F8D03D58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C56E370-C1D5-3E4F-8DD1-7D249C9211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6AB3E-5F47-5744-B253-E2C42E8D8A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3F664D8-2678-ED41-8EB0-E4DB91B2D9F8}"/>
              </a:ext>
            </a:extLst>
          </p:cNvPr>
          <p:cNvSpPr>
            <a:spLocks noGrp="1"/>
          </p:cNvSpPr>
          <p:nvPr>
            <p:ph type="dt" sz="half" idx="10"/>
          </p:nvPr>
        </p:nvSpPr>
        <p:spPr/>
        <p:txBody>
          <a:bodyPr/>
          <a:lstStyle/>
          <a:p>
            <a:fld id="{6C3BA92B-A452-AF4B-B9FD-16BA8568360E}" type="datetimeFigureOut">
              <a:rPr lang="en-US" smtClean="0"/>
              <a:t>7/15/22</a:t>
            </a:fld>
            <a:endParaRPr lang="en-US"/>
          </a:p>
        </p:txBody>
      </p:sp>
      <p:sp>
        <p:nvSpPr>
          <p:cNvPr id="6" name="Footer Placeholder 5">
            <a:extLst>
              <a:ext uri="{FF2B5EF4-FFF2-40B4-BE49-F238E27FC236}">
                <a16:creationId xmlns:a16="http://schemas.microsoft.com/office/drawing/2014/main" id="{848A859A-4429-A84F-B728-9330AC315A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BB524F-8641-254E-89AF-4E9B404D24E5}"/>
              </a:ext>
            </a:extLst>
          </p:cNvPr>
          <p:cNvSpPr>
            <a:spLocks noGrp="1"/>
          </p:cNvSpPr>
          <p:nvPr>
            <p:ph type="sldNum" sz="quarter" idx="12"/>
          </p:nvPr>
        </p:nvSpPr>
        <p:spPr/>
        <p:txBody>
          <a:bodyPr/>
          <a:lstStyle/>
          <a:p>
            <a:fld id="{5157AA73-6E20-9F4F-97A5-9EE3C51FAAC4}" type="slidenum">
              <a:rPr lang="en-US" smtClean="0"/>
              <a:t>‹#›</a:t>
            </a:fld>
            <a:endParaRPr lang="en-US"/>
          </a:p>
        </p:txBody>
      </p:sp>
    </p:spTree>
    <p:extLst>
      <p:ext uri="{BB962C8B-B14F-4D97-AF65-F5344CB8AC3E}">
        <p14:creationId xmlns:p14="http://schemas.microsoft.com/office/powerpoint/2010/main" val="287561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8AB137-9628-5A44-90E0-55DE68C4F9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BD74FF2-9650-5249-94AB-B221CB1BA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713A0C1-FF67-E946-B4DA-F7066AE6D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3BA92B-A452-AF4B-B9FD-16BA8568360E}" type="datetimeFigureOut">
              <a:rPr lang="en-US" smtClean="0"/>
              <a:t>7/15/22</a:t>
            </a:fld>
            <a:endParaRPr lang="en-US"/>
          </a:p>
        </p:txBody>
      </p:sp>
      <p:sp>
        <p:nvSpPr>
          <p:cNvPr id="5" name="Footer Placeholder 4">
            <a:extLst>
              <a:ext uri="{FF2B5EF4-FFF2-40B4-BE49-F238E27FC236}">
                <a16:creationId xmlns:a16="http://schemas.microsoft.com/office/drawing/2014/main" id="{1638CCC4-2984-5047-9FEC-D8B098235B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0FEE4C-986C-F84E-96F1-F486F2D606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7AA73-6E20-9F4F-97A5-9EE3C51FAAC4}" type="slidenum">
              <a:rPr lang="en-US" smtClean="0"/>
              <a:t>‹#›</a:t>
            </a:fld>
            <a:endParaRPr lang="en-US" dirty="0"/>
          </a:p>
        </p:txBody>
      </p:sp>
    </p:spTree>
    <p:extLst>
      <p:ext uri="{BB962C8B-B14F-4D97-AF65-F5344CB8AC3E}">
        <p14:creationId xmlns:p14="http://schemas.microsoft.com/office/powerpoint/2010/main" val="904818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A69C53E-AFE3-5A47-9CEF-871B26D50B6A}"/>
              </a:ext>
            </a:extLst>
          </p:cNvPr>
          <p:cNvSpPr>
            <a:spLocks noGrp="1"/>
          </p:cNvSpPr>
          <p:nvPr>
            <p:ph type="ctrTitle"/>
          </p:nvPr>
        </p:nvSpPr>
        <p:spPr>
          <a:xfrm>
            <a:off x="4162567" y="818984"/>
            <a:ext cx="6714699" cy="3178689"/>
          </a:xfrm>
        </p:spPr>
        <p:txBody>
          <a:bodyPr>
            <a:normAutofit/>
          </a:bodyPr>
          <a:lstStyle/>
          <a:p>
            <a:pPr algn="l"/>
            <a:r>
              <a:rPr lang="en-US" sz="4400" b="1">
                <a:solidFill>
                  <a:srgbClr val="FFFFFF"/>
                </a:solidFill>
                <a:latin typeface="Helvetica" pitchFamily="2" charset="0"/>
              </a:rPr>
              <a:t>Legal Advice Privilege: </a:t>
            </a:r>
            <a:br>
              <a:rPr lang="en-US" sz="4400" b="1">
                <a:solidFill>
                  <a:srgbClr val="FFFFFF"/>
                </a:solidFill>
                <a:latin typeface="Helvetica" pitchFamily="2" charset="0"/>
              </a:rPr>
            </a:br>
            <a:r>
              <a:rPr lang="en-US" sz="4400" b="1">
                <a:solidFill>
                  <a:srgbClr val="FFFFFF"/>
                </a:solidFill>
                <a:latin typeface="Helvetica" pitchFamily="2" charset="0"/>
              </a:rPr>
              <a:t>An emerging norm of customary international law? </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ADFA9E1-BB31-E648-9CFA-21721837241F}"/>
              </a:ext>
            </a:extLst>
          </p:cNvPr>
          <p:cNvSpPr>
            <a:spLocks noGrp="1"/>
          </p:cNvSpPr>
          <p:nvPr>
            <p:ph type="subTitle" idx="1"/>
          </p:nvPr>
        </p:nvSpPr>
        <p:spPr>
          <a:xfrm>
            <a:off x="4285397" y="4960961"/>
            <a:ext cx="7055893" cy="1078054"/>
          </a:xfrm>
        </p:spPr>
        <p:txBody>
          <a:bodyPr>
            <a:normAutofit/>
          </a:bodyPr>
          <a:lstStyle/>
          <a:p>
            <a:pPr algn="l"/>
            <a:endParaRPr lang="en-US">
              <a:solidFill>
                <a:srgbClr val="FFFFFF"/>
              </a:solidFill>
              <a:latin typeface="Helvetica" pitchFamily="2" charset="0"/>
            </a:endParaRPr>
          </a:p>
          <a:p>
            <a:pPr algn="l"/>
            <a:r>
              <a:rPr lang="en-US">
                <a:solidFill>
                  <a:srgbClr val="FFFFFF"/>
                </a:solidFill>
                <a:latin typeface="Helvetica" pitchFamily="2" charset="0"/>
              </a:rPr>
              <a:t>Klentiana Mahmutaj, Red Lion Chambers, London</a:t>
            </a:r>
          </a:p>
        </p:txBody>
      </p:sp>
    </p:spTree>
    <p:extLst>
      <p:ext uri="{BB962C8B-B14F-4D97-AF65-F5344CB8AC3E}">
        <p14:creationId xmlns:p14="http://schemas.microsoft.com/office/powerpoint/2010/main" val="423956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00"/>
                                        <p:tgtEl>
                                          <p:spTgt spid="3">
                                            <p:txEl>
                                              <p:pRg st="1" end="1"/>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343FA81A-F7BD-5DAB-D70B-E916ECB31009}"/>
              </a:ext>
            </a:extLst>
          </p:cNvPr>
          <p:cNvSpPr txBox="1">
            <a:spLocks/>
          </p:cNvSpPr>
          <p:nvPr/>
        </p:nvSpPr>
        <p:spPr>
          <a:xfrm>
            <a:off x="1371599" y="294538"/>
            <a:ext cx="9895951"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500" b="0" kern="1200">
                <a:solidFill>
                  <a:schemeClr val="tx1"/>
                </a:solidFill>
                <a:latin typeface="Helvetica" pitchFamily="2" charset="0"/>
                <a:ea typeface="+mj-ea"/>
                <a:cs typeface="Calibri" panose="020F0502020204030204" pitchFamily="34" charset="0"/>
              </a:defRPr>
            </a:lvl1pPr>
          </a:lstStyle>
          <a:p>
            <a:pPr>
              <a:spcAft>
                <a:spcPts val="600"/>
              </a:spcAft>
            </a:pPr>
            <a:r>
              <a:rPr lang="en-US" sz="3400" b="1" kern="1200" dirty="0">
                <a:solidFill>
                  <a:srgbClr val="FFFFFF"/>
                </a:solidFill>
                <a:cs typeface="+mj-cs"/>
              </a:rPr>
              <a:t>The rationale behind Article 8 and LAP protection</a:t>
            </a:r>
            <a:endParaRPr lang="en-US" sz="3400" kern="1200" dirty="0">
              <a:solidFill>
                <a:srgbClr val="FFFFFF"/>
              </a:solidFill>
              <a:cs typeface="+mj-cs"/>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vert="horz" lIns="91440" tIns="45720" rIns="91440" bIns="45720" rtlCol="0" anchor="ctr">
            <a:normAutofit/>
          </a:bodyPr>
          <a:lstStyle/>
          <a:p>
            <a:pPr marL="0" indent="0">
              <a:lnSpc>
                <a:spcPct val="90000"/>
              </a:lnSpc>
              <a:buNone/>
            </a:pPr>
            <a:r>
              <a:rPr lang="en-US" sz="2000" b="1" i="1" dirty="0"/>
              <a:t>Altay v Turkey </a:t>
            </a:r>
            <a:r>
              <a:rPr lang="en-US" sz="2000" b="1" dirty="0"/>
              <a:t>(2) </a:t>
            </a:r>
            <a:r>
              <a:rPr lang="en-US" sz="2000" dirty="0"/>
              <a:t>(2019, Application no. 11236/09) </a:t>
            </a:r>
          </a:p>
          <a:p>
            <a:pPr marL="0" indent="0">
              <a:lnSpc>
                <a:spcPct val="90000"/>
              </a:lnSpc>
              <a:buNone/>
            </a:pPr>
            <a:r>
              <a:rPr lang="en-US" sz="2000" dirty="0"/>
              <a:t>The ECtHR found that : </a:t>
            </a:r>
          </a:p>
          <a:p>
            <a:pPr lvl="0">
              <a:lnSpc>
                <a:spcPct val="90000"/>
              </a:lnSpc>
            </a:pPr>
            <a:r>
              <a:rPr lang="en-US" sz="2000" dirty="0"/>
              <a:t>the interception of correspondence solely on the basis that it does not relate to the rights of </a:t>
            </a:r>
            <a:r>
              <a:rPr lang="en-US" sz="2000" dirty="0" err="1"/>
              <a:t>defence</a:t>
            </a:r>
            <a:r>
              <a:rPr lang="en-US" sz="2000" dirty="0"/>
              <a:t> would run counter to the right to privacy under Article 8 of the ECHR;</a:t>
            </a:r>
          </a:p>
          <a:p>
            <a:pPr lvl="0">
              <a:lnSpc>
                <a:spcPct val="90000"/>
              </a:lnSpc>
            </a:pPr>
            <a:r>
              <a:rPr lang="en-US" sz="2000" dirty="0"/>
              <a:t>whether the communication was litigation-related or not, it did not matter and often the line was difficult to draw </a:t>
            </a:r>
          </a:p>
        </p:txBody>
      </p:sp>
    </p:spTree>
    <p:extLst>
      <p:ext uri="{BB962C8B-B14F-4D97-AF65-F5344CB8AC3E}">
        <p14:creationId xmlns:p14="http://schemas.microsoft.com/office/powerpoint/2010/main" val="137653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DB998813-EABC-0A4C-86B9-94099F7B8023}"/>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The rationale behind Article 8 and LAP protection (cont.)</a:t>
            </a:r>
            <a:endParaRPr lang="en-US" sz="3400"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r>
              <a:rPr lang="en-GB" sz="2000" dirty="0"/>
              <a:t>The privilege of the lawyer-client relationship and the national authorities’ obligation to ensure the privacy of communications between a prisoner and their chosen lawyer are among </a:t>
            </a:r>
            <a:r>
              <a:rPr lang="en-GB" sz="2000" b="1" u="sng" dirty="0"/>
              <a:t>recognised international norms</a:t>
            </a:r>
            <a:r>
              <a:rPr lang="en-GB" sz="2000" dirty="0"/>
              <a:t>.</a:t>
            </a:r>
          </a:p>
          <a:p>
            <a:r>
              <a:rPr lang="en-GB" sz="2000" dirty="0"/>
              <a:t>There was no reason to distinguish between the different categories of correspondence with lawyers, which, </a:t>
            </a:r>
            <a:r>
              <a:rPr lang="en-GB" sz="2000" b="1" u="sng" dirty="0"/>
              <a:t>whatever their purpose</a:t>
            </a:r>
            <a:r>
              <a:rPr lang="en-GB" sz="2000" b="1" dirty="0"/>
              <a:t>, </a:t>
            </a:r>
            <a:r>
              <a:rPr lang="en-GB" sz="2000" dirty="0"/>
              <a:t>concern matters of a private and confidential character.</a:t>
            </a:r>
          </a:p>
          <a:p>
            <a:r>
              <a:rPr lang="en-GB" sz="2000" dirty="0"/>
              <a:t>The ECtHR considered that this principle applies with even stronger reason to oral, face-to-face communication with a lawyer.</a:t>
            </a:r>
          </a:p>
          <a:p>
            <a:r>
              <a:rPr lang="en-GB" sz="2000" dirty="0"/>
              <a:t>Article 8 in this context applied equally </a:t>
            </a:r>
            <a:r>
              <a:rPr lang="en-GB" sz="2000" b="1" u="sng" dirty="0"/>
              <a:t>to civil and criminal litigation </a:t>
            </a:r>
            <a:r>
              <a:rPr lang="en-GB" sz="2000" dirty="0"/>
              <a:t>or general legal advice</a:t>
            </a:r>
          </a:p>
        </p:txBody>
      </p:sp>
    </p:spTree>
    <p:extLst>
      <p:ext uri="{BB962C8B-B14F-4D97-AF65-F5344CB8AC3E}">
        <p14:creationId xmlns:p14="http://schemas.microsoft.com/office/powerpoint/2010/main" val="3676843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E395DFBF-FC50-D44E-96F3-8073E0AC5CB4}"/>
              </a:ext>
            </a:extLst>
          </p:cNvPr>
          <p:cNvSpPr>
            <a:spLocks noGrp="1"/>
          </p:cNvSpPr>
          <p:nvPr>
            <p:ph type="title"/>
          </p:nvPr>
        </p:nvSpPr>
        <p:spPr>
          <a:xfrm>
            <a:off x="1371599" y="294538"/>
            <a:ext cx="9895951" cy="1033669"/>
          </a:xfrm>
        </p:spPr>
        <p:txBody>
          <a:bodyPr>
            <a:normAutofit/>
          </a:bodyPr>
          <a:lstStyle/>
          <a:p>
            <a:r>
              <a:rPr lang="en-US" sz="3400" b="1" dirty="0">
                <a:solidFill>
                  <a:srgbClr val="FFFFFF"/>
                </a:solidFill>
              </a:rPr>
              <a:t>Article 8 also applies to lawyers </a:t>
            </a: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pPr marL="0" indent="0">
              <a:buNone/>
            </a:pPr>
            <a:r>
              <a:rPr lang="en-GB" sz="2000" b="1" i="1" dirty="0"/>
              <a:t>Sommer v Germany </a:t>
            </a:r>
            <a:r>
              <a:rPr lang="en-GB" sz="2000" dirty="0"/>
              <a:t>(2017, Application no 7307/13)</a:t>
            </a:r>
          </a:p>
          <a:p>
            <a:r>
              <a:rPr lang="en-GB" sz="2000" dirty="0"/>
              <a:t>The applicant (a lawyer) had defended a client in 2009. His fees were paid by transferring money from her private bank account to his business account.</a:t>
            </a:r>
          </a:p>
          <a:p>
            <a:r>
              <a:rPr lang="en-GB" sz="2000" dirty="0"/>
              <a:t>The ECtHR held that the collection, storage and making available of the lawyer's professional bank transactions (even if to investigate a crime committed by his client) constituted an interference with his right to respect for professional confidentiality and his private life.</a:t>
            </a:r>
          </a:p>
          <a:p>
            <a:r>
              <a:rPr lang="en-US" sz="2000" dirty="0"/>
              <a:t>that interference was not proportionate and therefore not “necessary in a democratic society” [para 63]. </a:t>
            </a:r>
          </a:p>
        </p:txBody>
      </p:sp>
      <p:sp>
        <p:nvSpPr>
          <p:cNvPr id="2" name="TextBox 1">
            <a:extLst>
              <a:ext uri="{FF2B5EF4-FFF2-40B4-BE49-F238E27FC236}">
                <a16:creationId xmlns:a16="http://schemas.microsoft.com/office/drawing/2014/main" id="{9BA469B1-9CBC-2042-8723-FBF4E4584F6E}"/>
              </a:ext>
            </a:extLst>
          </p:cNvPr>
          <p:cNvSpPr txBox="1"/>
          <p:nvPr/>
        </p:nvSpPr>
        <p:spPr>
          <a:xfrm>
            <a:off x="877824" y="4023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07926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0D9856BA-A2A5-E146-8760-9330CCECF7E8}"/>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The rationale behind Article 6 </a:t>
            </a:r>
            <a:endParaRPr lang="en-US" sz="3400"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pPr marL="0" indent="0">
              <a:buNone/>
            </a:pPr>
            <a:r>
              <a:rPr lang="en-GB" sz="2000" b="1" dirty="0"/>
              <a:t>Article 6 </a:t>
            </a:r>
          </a:p>
          <a:p>
            <a:pPr marL="0" indent="0">
              <a:buNone/>
            </a:pPr>
            <a:endParaRPr lang="en-GB" sz="2000" i="1" dirty="0"/>
          </a:p>
          <a:p>
            <a:pPr marL="0" indent="0">
              <a:buNone/>
            </a:pPr>
            <a:r>
              <a:rPr lang="en-GB" sz="2000" i="1" dirty="0"/>
              <a:t>“In the determination of ... any criminal charge against him, everyone is entitled to a fair and public hearing ... by a ... tribunal ...</a:t>
            </a:r>
          </a:p>
          <a:p>
            <a:pPr marL="0" indent="0">
              <a:buNone/>
            </a:pPr>
            <a:r>
              <a:rPr lang="en-GB" sz="2000" i="1" dirty="0"/>
              <a:t>…</a:t>
            </a:r>
          </a:p>
          <a:p>
            <a:pPr marL="0" indent="0">
              <a:buNone/>
            </a:pPr>
            <a:r>
              <a:rPr lang="en-GB" sz="2000" i="1" dirty="0"/>
              <a:t>3.  Everyone charged with a criminal offence has the following minimum rights: ... (c)  to defend himself in person or through legal assistance of his own choosing ...</a:t>
            </a:r>
            <a:r>
              <a:rPr lang="en-GB" sz="2000" dirty="0"/>
              <a:t>”</a:t>
            </a:r>
          </a:p>
        </p:txBody>
      </p:sp>
    </p:spTree>
    <p:extLst>
      <p:ext uri="{BB962C8B-B14F-4D97-AF65-F5344CB8AC3E}">
        <p14:creationId xmlns:p14="http://schemas.microsoft.com/office/powerpoint/2010/main" val="1670422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3C49DCEB-0D17-FD43-829C-970CA2BF9607}"/>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The rationale behind Article 6 (cont.)</a:t>
            </a:r>
            <a:endParaRPr lang="en-US" sz="3400"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pPr marL="0" indent="0">
              <a:buNone/>
            </a:pPr>
            <a:r>
              <a:rPr lang="en-GB" sz="2000" b="1" i="1" dirty="0" err="1"/>
              <a:t>Sakhnoskiv</a:t>
            </a:r>
            <a:r>
              <a:rPr lang="en-GB" sz="2000" b="1" i="1" dirty="0"/>
              <a:t> v Russia </a:t>
            </a:r>
            <a:r>
              <a:rPr lang="en-GB" sz="2000" dirty="0"/>
              <a:t>(2010, Application no. 21272/03), the Grand Chamber of the ECtHR found a violation of fair trial rights under article 6 ECHR.</a:t>
            </a:r>
          </a:p>
          <a:p>
            <a:r>
              <a:rPr lang="en-GB" sz="2000" dirty="0"/>
              <a:t>The ECtHR noted that the accused was only able to communicate with his lawyer via video link for 15 minutes immediately before his appeal hearing, and it was questionable whether communication via video link was sufficiently private.</a:t>
            </a:r>
          </a:p>
          <a:p>
            <a:r>
              <a:rPr lang="en-GB" sz="2000" dirty="0"/>
              <a:t> “</a:t>
            </a:r>
            <a:r>
              <a:rPr lang="en-GB" sz="2000" i="1" dirty="0"/>
              <a:t>An accused's right to communicate with his lawyer without the risk of being overheard by a third party is one of the basic requirements of a fair trial in a democratic society and </a:t>
            </a:r>
            <a:r>
              <a:rPr lang="en-GB" sz="2000" b="1" i="1" u="sng" dirty="0"/>
              <a:t>follows from Article 6 § 3 (c) of the Convention…</a:t>
            </a:r>
            <a:r>
              <a:rPr lang="en-GB" sz="2000" b="1" dirty="0"/>
              <a:t>” </a:t>
            </a:r>
            <a:r>
              <a:rPr lang="en-GB" sz="2000" dirty="0"/>
              <a:t>[para 97]</a:t>
            </a:r>
            <a:endParaRPr lang="en-US" sz="2000" dirty="0"/>
          </a:p>
        </p:txBody>
      </p:sp>
    </p:spTree>
    <p:extLst>
      <p:ext uri="{BB962C8B-B14F-4D97-AF65-F5344CB8AC3E}">
        <p14:creationId xmlns:p14="http://schemas.microsoft.com/office/powerpoint/2010/main" val="2653063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3C49DCEB-0D17-FD43-829C-970CA2BF9607}"/>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The rationale behind Article 6 (cont.)</a:t>
            </a:r>
            <a:endParaRPr lang="en-US" sz="3400"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474177"/>
            <a:ext cx="9724031" cy="3527378"/>
          </a:xfrm>
        </p:spPr>
        <p:txBody>
          <a:bodyPr anchor="ctr">
            <a:normAutofit/>
          </a:bodyPr>
          <a:lstStyle/>
          <a:p>
            <a:pPr marL="0" indent="0">
              <a:buNone/>
            </a:pPr>
            <a:endParaRPr lang="en-GB" sz="2000" dirty="0"/>
          </a:p>
          <a:p>
            <a:r>
              <a:rPr lang="en-GB" sz="2000" dirty="0"/>
              <a:t>Any person subject to a criminal charge must be protected by Article 6 § 3 (c) at every stage of the proceedings (</a:t>
            </a:r>
            <a:r>
              <a:rPr lang="en-GB" sz="2000" i="1" dirty="0" err="1"/>
              <a:t>Imbrioscia</a:t>
            </a:r>
            <a:r>
              <a:rPr lang="en-GB" sz="2000" i="1" dirty="0"/>
              <a:t> v. Switzerland</a:t>
            </a:r>
            <a:r>
              <a:rPr lang="en-GB" sz="2000" dirty="0"/>
              <a:t>, § 37). </a:t>
            </a:r>
          </a:p>
          <a:p>
            <a:r>
              <a:rPr lang="en-GB" sz="2000" dirty="0"/>
              <a:t>This protection may thus become relevant </a:t>
            </a:r>
            <a:r>
              <a:rPr lang="en-GB" sz="2000" u="sng" dirty="0"/>
              <a:t>even before a case is sent for trial </a:t>
            </a:r>
            <a:r>
              <a:rPr lang="en-GB" sz="2000" dirty="0"/>
              <a:t>if and so far as the fairness of the trial is likely to be seriously prejudiced by an initial failure to comply with the provisions of Article 6 (</a:t>
            </a:r>
            <a:r>
              <a:rPr lang="en-GB" sz="2000" i="1" dirty="0" err="1"/>
              <a:t>Öcalan</a:t>
            </a:r>
            <a:r>
              <a:rPr lang="en-GB" sz="2000" i="1" dirty="0"/>
              <a:t> v. Turkey </a:t>
            </a:r>
            <a:r>
              <a:rPr lang="en-GB" sz="2000" dirty="0"/>
              <a:t>[GC], § 131; </a:t>
            </a:r>
            <a:r>
              <a:rPr lang="en-GB" sz="2000" i="1" dirty="0"/>
              <a:t>Ibrahim and Others v. the United Kingdom</a:t>
            </a:r>
            <a:r>
              <a:rPr lang="en-GB" sz="2000" dirty="0"/>
              <a:t> [GC], § 253; </a:t>
            </a:r>
            <a:r>
              <a:rPr lang="en-GB" sz="2000" i="1" dirty="0"/>
              <a:t>Magee v. the United Kingdom</a:t>
            </a:r>
            <a:r>
              <a:rPr lang="en-GB" sz="2000" dirty="0"/>
              <a:t>, § 41) .</a:t>
            </a:r>
          </a:p>
          <a:p>
            <a:pPr marL="0" indent="0">
              <a:buNone/>
            </a:pPr>
            <a:endParaRPr lang="en-GB" sz="2000" dirty="0"/>
          </a:p>
          <a:p>
            <a:pPr marL="0" indent="0">
              <a:buNone/>
            </a:pPr>
            <a:endParaRPr lang="en-GB" sz="2000" dirty="0"/>
          </a:p>
        </p:txBody>
      </p:sp>
      <p:sp>
        <p:nvSpPr>
          <p:cNvPr id="2" name="TextBox 1">
            <a:extLst>
              <a:ext uri="{FF2B5EF4-FFF2-40B4-BE49-F238E27FC236}">
                <a16:creationId xmlns:a16="http://schemas.microsoft.com/office/drawing/2014/main" id="{9E75CF99-09CA-BFFC-293B-68DD56A902E9}"/>
              </a:ext>
            </a:extLst>
          </p:cNvPr>
          <p:cNvSpPr txBox="1"/>
          <p:nvPr/>
        </p:nvSpPr>
        <p:spPr>
          <a:xfrm>
            <a:off x="1552754" y="2004897"/>
            <a:ext cx="7024680" cy="400110"/>
          </a:xfrm>
          <a:prstGeom prst="rect">
            <a:avLst/>
          </a:prstGeom>
          <a:noFill/>
        </p:spPr>
        <p:txBody>
          <a:bodyPr wrap="none" rtlCol="0">
            <a:spAutoFit/>
          </a:bodyPr>
          <a:lstStyle/>
          <a:p>
            <a:r>
              <a:rPr lang="en-US" sz="2000" i="1" dirty="0" err="1"/>
              <a:t>ECrtHR</a:t>
            </a:r>
            <a:r>
              <a:rPr lang="en-US" sz="2000" i="1" dirty="0"/>
              <a:t> – Factsheet- Legal Professional Privilege – November 2021</a:t>
            </a:r>
          </a:p>
        </p:txBody>
      </p:sp>
    </p:spTree>
    <p:extLst>
      <p:ext uri="{BB962C8B-B14F-4D97-AF65-F5344CB8AC3E}">
        <p14:creationId xmlns:p14="http://schemas.microsoft.com/office/powerpoint/2010/main" val="441420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3C49DCEB-0D17-FD43-829C-970CA2BF9607}"/>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Article 6 protection breached - Examples </a:t>
            </a:r>
            <a:endParaRPr lang="en-US" sz="3400"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pPr marL="0" indent="0">
              <a:buNone/>
            </a:pPr>
            <a:endParaRPr lang="en-GB" sz="2000" dirty="0"/>
          </a:p>
          <a:p>
            <a:r>
              <a:rPr lang="en-GB" sz="2000" dirty="0"/>
              <a:t>Tapping of telephone conversations between an accused and his lawyer (</a:t>
            </a:r>
            <a:r>
              <a:rPr lang="en-GB" sz="2000" i="1" dirty="0" err="1"/>
              <a:t>Zagaria</a:t>
            </a:r>
            <a:r>
              <a:rPr lang="en-GB" sz="2000" i="1" dirty="0"/>
              <a:t> v. Italy</a:t>
            </a:r>
            <a:r>
              <a:rPr lang="en-GB" sz="2000" dirty="0"/>
              <a:t>, § 36</a:t>
            </a:r>
          </a:p>
          <a:p>
            <a:r>
              <a:rPr lang="en-GB" sz="2000" dirty="0"/>
              <a:t>Supervision of interviews by the prosecuting authorities (</a:t>
            </a:r>
            <a:r>
              <a:rPr lang="en-GB" sz="2000" i="1" dirty="0" err="1"/>
              <a:t>Rybacki</a:t>
            </a:r>
            <a:r>
              <a:rPr lang="en-GB" sz="2000" i="1" dirty="0"/>
              <a:t> v. Poland</a:t>
            </a:r>
            <a:r>
              <a:rPr lang="en-GB" sz="2000" dirty="0"/>
              <a:t>, § 58);</a:t>
            </a:r>
          </a:p>
          <a:p>
            <a:r>
              <a:rPr lang="en-GB" sz="2000" dirty="0"/>
              <a:t>Surveillance by the investigating judge of detainee’s contacts with his defence counsel (</a:t>
            </a:r>
            <a:r>
              <a:rPr lang="en-GB" sz="2000" i="1" dirty="0" err="1"/>
              <a:t>Lanz</a:t>
            </a:r>
            <a:r>
              <a:rPr lang="en-GB" sz="2000" i="1" dirty="0"/>
              <a:t> </a:t>
            </a:r>
            <a:r>
              <a:rPr lang="en-GB" sz="2000" i="1" dirty="0" err="1"/>
              <a:t>v.Austria</a:t>
            </a:r>
            <a:r>
              <a:rPr lang="en-GB" sz="2000" dirty="0"/>
              <a:t>, §52);</a:t>
            </a:r>
          </a:p>
          <a:p>
            <a:r>
              <a:rPr lang="en-GB" sz="2000" dirty="0"/>
              <a:t>Supervision of communication between the accused and the lawyer in the courtroom (</a:t>
            </a:r>
            <a:r>
              <a:rPr lang="en-GB" sz="2000" i="1" dirty="0" err="1"/>
              <a:t>Khodorkovskiy</a:t>
            </a:r>
            <a:r>
              <a:rPr lang="en-GB" sz="2000" i="1" dirty="0"/>
              <a:t> and Lebedev v. Russia</a:t>
            </a:r>
            <a:r>
              <a:rPr lang="en-GB" sz="2000" dirty="0"/>
              <a:t>, §§ 642-647), </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3702143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3C49DCEB-0D17-FD43-829C-970CA2BF9607}"/>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Article 6 protection is not absolute </a:t>
            </a:r>
            <a:endParaRPr lang="en-US" sz="3400"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fontScale="70000" lnSpcReduction="20000"/>
          </a:bodyPr>
          <a:lstStyle/>
          <a:p>
            <a:pPr marL="0" indent="0">
              <a:buNone/>
            </a:pPr>
            <a:endParaRPr lang="en-GB" sz="2000" dirty="0"/>
          </a:p>
          <a:p>
            <a:endParaRPr lang="en-GB" dirty="0"/>
          </a:p>
          <a:p>
            <a:r>
              <a:rPr lang="en-GB" dirty="0"/>
              <a:t> “</a:t>
            </a:r>
            <a:r>
              <a:rPr lang="en-GB" b="1" dirty="0"/>
              <a:t>Compelling reasons</a:t>
            </a:r>
            <a:r>
              <a:rPr lang="en-GB" dirty="0"/>
              <a:t>” may exist when it has been convincingly demonstrated that the measures limiting the right of confidential communication with a lawyer were aimed at preventing a risk of collusion arising out of the lawyer’s contacts with the applicant; </a:t>
            </a:r>
          </a:p>
          <a:p>
            <a:r>
              <a:rPr lang="en-GB" dirty="0"/>
              <a:t>in case of issues related to the lawyer’s professional ethics or unlawful conduct (</a:t>
            </a:r>
            <a:r>
              <a:rPr lang="en-GB" i="1" dirty="0"/>
              <a:t>S. v. Switzerland</a:t>
            </a:r>
            <a:r>
              <a:rPr lang="en-GB" dirty="0"/>
              <a:t>, § 49; </a:t>
            </a:r>
            <a:r>
              <a:rPr lang="en-GB" i="1" dirty="0" err="1"/>
              <a:t>Rybacki</a:t>
            </a:r>
            <a:r>
              <a:rPr lang="en-GB" i="1" dirty="0"/>
              <a:t> v. Poland, </a:t>
            </a:r>
            <a:r>
              <a:rPr lang="en-GB" dirty="0"/>
              <a:t>§ 59), including suspicion of the abuse of confidentiality and risk to safety (</a:t>
            </a:r>
            <a:r>
              <a:rPr lang="en-GB" i="1" dirty="0" err="1"/>
              <a:t>Khodorkovskiy</a:t>
            </a:r>
            <a:r>
              <a:rPr lang="en-GB" i="1" dirty="0"/>
              <a:t> and Lebedev v. Russia</a:t>
            </a:r>
            <a:r>
              <a:rPr lang="en-GB" dirty="0"/>
              <a:t>, § 641).</a:t>
            </a:r>
          </a:p>
          <a:p>
            <a:r>
              <a:rPr lang="en-GB" dirty="0"/>
              <a:t> The effect of such limitations would be assessed  as part of the  the overall fairness of the proceedings and the length of time in which they were applied will be a relevant consideration (</a:t>
            </a:r>
            <a:r>
              <a:rPr lang="en-GB" i="1" dirty="0" err="1"/>
              <a:t>Rybacki</a:t>
            </a:r>
            <a:r>
              <a:rPr lang="en-GB" i="1" dirty="0"/>
              <a:t> v. Poland</a:t>
            </a:r>
            <a:r>
              <a:rPr lang="en-GB" dirty="0"/>
              <a:t>, 61)</a:t>
            </a:r>
          </a:p>
          <a:p>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2396841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itle 1">
            <a:extLst>
              <a:ext uri="{FF2B5EF4-FFF2-40B4-BE49-F238E27FC236}">
                <a16:creationId xmlns:a16="http://schemas.microsoft.com/office/drawing/2014/main" id="{6D65223D-60B4-8E1D-76D6-05DBDAD8C524}"/>
              </a:ext>
            </a:extLst>
          </p:cNvPr>
          <p:cNvSpPr txBox="1">
            <a:spLocks/>
          </p:cNvSpPr>
          <p:nvPr/>
        </p:nvSpPr>
        <p:spPr>
          <a:xfrm>
            <a:off x="1314824" y="735106"/>
            <a:ext cx="10053763" cy="292847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500" b="0" kern="1200">
                <a:solidFill>
                  <a:schemeClr val="tx1"/>
                </a:solidFill>
                <a:latin typeface="Helvetica" pitchFamily="2" charset="0"/>
                <a:ea typeface="+mj-ea"/>
                <a:cs typeface="Calibri" panose="020F0502020204030204" pitchFamily="34" charset="0"/>
              </a:defRPr>
            </a:lvl1pPr>
          </a:lstStyle>
          <a:p>
            <a:pPr>
              <a:spcAft>
                <a:spcPts val="600"/>
              </a:spcAft>
            </a:pPr>
            <a:r>
              <a:rPr lang="en-US" sz="4800" b="1" kern="1200" dirty="0">
                <a:solidFill>
                  <a:srgbClr val="FFFFFF"/>
                </a:solidFill>
                <a:cs typeface="+mj-cs"/>
              </a:rPr>
              <a:t>International Court of Justice</a:t>
            </a:r>
            <a:endParaRPr lang="en-US" sz="4800" kern="1200" dirty="0">
              <a:solidFill>
                <a:srgbClr val="FFFFFF"/>
              </a:solidFill>
              <a:cs typeface="+mj-cs"/>
            </a:endParaRPr>
          </a:p>
        </p:txBody>
      </p:sp>
    </p:spTree>
    <p:extLst>
      <p:ext uri="{BB962C8B-B14F-4D97-AF65-F5344CB8AC3E}">
        <p14:creationId xmlns:p14="http://schemas.microsoft.com/office/powerpoint/2010/main" val="960587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A5841A-2A5B-E342-B154-DE84533D027C}"/>
              </a:ext>
            </a:extLst>
          </p:cNvPr>
          <p:cNvSpPr>
            <a:spLocks noGrp="1"/>
          </p:cNvSpPr>
          <p:nvPr>
            <p:ph type="title"/>
          </p:nvPr>
        </p:nvSpPr>
        <p:spPr>
          <a:xfrm>
            <a:off x="1371599" y="294538"/>
            <a:ext cx="9895951" cy="1033669"/>
          </a:xfrm>
        </p:spPr>
        <p:txBody>
          <a:bodyPr>
            <a:normAutofit/>
          </a:bodyPr>
          <a:lstStyle/>
          <a:p>
            <a:r>
              <a:rPr lang="en-GB" sz="3400" b="1" i="1" dirty="0">
                <a:solidFill>
                  <a:srgbClr val="FFFFFF"/>
                </a:solidFill>
              </a:rPr>
              <a:t>Timor-Leste v Australia</a:t>
            </a:r>
            <a:endParaRPr lang="en-US" sz="3400" b="1" i="1"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r>
              <a:rPr lang="en-US" sz="2000" dirty="0"/>
              <a:t>On 17 December 2013 Timor-Leste instituted proceedings against Australia concerning the seizure and subsequent detention “</a:t>
            </a:r>
            <a:r>
              <a:rPr lang="en-US" sz="2000" i="1" dirty="0"/>
              <a:t>by Agents of Australia of documents, data and other property which belongs to Timor‑Leste and/or which Timor‑Leste has the right to protect under international law</a:t>
            </a:r>
            <a:r>
              <a:rPr lang="en-US" sz="2000" dirty="0"/>
              <a:t>”. </a:t>
            </a:r>
          </a:p>
          <a:p>
            <a:r>
              <a:rPr lang="en-US" sz="2000" dirty="0"/>
              <a:t>Claim that the items seized include documents and data containing correspondence between the Government of Timor‑Leste and its legal advisers relating to a pending arbitration under the 2002 Timor Sea Treaty between Timor‑Leste and Australia</a:t>
            </a:r>
            <a:r>
              <a:rPr lang="en-US" sz="2000" b="1" dirty="0"/>
              <a:t>.</a:t>
            </a:r>
          </a:p>
        </p:txBody>
      </p:sp>
    </p:spTree>
    <p:extLst>
      <p:ext uri="{BB962C8B-B14F-4D97-AF65-F5344CB8AC3E}">
        <p14:creationId xmlns:p14="http://schemas.microsoft.com/office/powerpoint/2010/main" val="3731772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8BADF969-6FE8-74CD-77B3-3A521FD9486E}"/>
              </a:ext>
            </a:extLst>
          </p:cNvPr>
          <p:cNvSpPr txBox="1">
            <a:spLocks/>
          </p:cNvSpPr>
          <p:nvPr/>
        </p:nvSpPr>
        <p:spPr>
          <a:xfrm>
            <a:off x="1371599" y="294538"/>
            <a:ext cx="9895951" cy="10336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500" b="0" kern="1200">
                <a:solidFill>
                  <a:schemeClr val="tx1"/>
                </a:solidFill>
                <a:latin typeface="Helvetica" pitchFamily="2" charset="0"/>
                <a:ea typeface="+mj-ea"/>
                <a:cs typeface="Calibri" panose="020F0502020204030204" pitchFamily="34" charset="0"/>
              </a:defRPr>
            </a:lvl1pPr>
          </a:lstStyle>
          <a:p>
            <a:pPr>
              <a:spcAft>
                <a:spcPts val="600"/>
              </a:spcAft>
            </a:pPr>
            <a:r>
              <a:rPr lang="en-US" sz="3400" b="1" kern="1200" dirty="0">
                <a:solidFill>
                  <a:srgbClr val="FFFFFF"/>
                </a:solidFill>
                <a:cs typeface="+mj-cs"/>
              </a:rPr>
              <a:t>Some Questions</a:t>
            </a:r>
            <a:endParaRPr lang="en-US" sz="3400" kern="1200" dirty="0">
              <a:solidFill>
                <a:srgbClr val="FFFFFF"/>
              </a:solidFill>
              <a:cs typeface="+mj-cs"/>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vert="horz" lIns="91440" tIns="45720" rIns="91440" bIns="45720" rtlCol="0" anchor="ctr">
            <a:normAutofit/>
          </a:bodyPr>
          <a:lstStyle/>
          <a:p>
            <a:pPr marL="742950" indent="-457200">
              <a:lnSpc>
                <a:spcPct val="90000"/>
              </a:lnSpc>
              <a:spcBef>
                <a:spcPts val="1200"/>
              </a:spcBef>
              <a:spcAft>
                <a:spcPts val="1200"/>
              </a:spcAft>
              <a:buFont typeface="+mj-lt"/>
              <a:buAutoNum type="arabicPeriod"/>
            </a:pPr>
            <a:r>
              <a:rPr lang="en-US" sz="2000" dirty="0"/>
              <a:t>Is legal professional privilege (‘</a:t>
            </a:r>
            <a:r>
              <a:rPr lang="en-US" sz="2000" b="1" dirty="0"/>
              <a:t>LPP</a:t>
            </a:r>
            <a:r>
              <a:rPr lang="en-US" sz="2000" dirty="0"/>
              <a:t>’) a norm of international law?</a:t>
            </a:r>
          </a:p>
          <a:p>
            <a:pPr marL="742950" indent="-457200">
              <a:lnSpc>
                <a:spcPct val="90000"/>
              </a:lnSpc>
              <a:spcBef>
                <a:spcPts val="1200"/>
              </a:spcBef>
              <a:spcAft>
                <a:spcPts val="1200"/>
              </a:spcAft>
              <a:buFont typeface="+mj-lt"/>
              <a:buAutoNum type="arabicPeriod"/>
            </a:pPr>
            <a:r>
              <a:rPr lang="en-US" sz="2000" dirty="0"/>
              <a:t>If so, in which variant, i.e. what is the lowest common denominator?</a:t>
            </a:r>
          </a:p>
          <a:p>
            <a:pPr marL="742950" indent="-457200">
              <a:lnSpc>
                <a:spcPct val="90000"/>
              </a:lnSpc>
              <a:spcBef>
                <a:spcPts val="1200"/>
              </a:spcBef>
              <a:spcAft>
                <a:spcPts val="1200"/>
              </a:spcAft>
              <a:buFont typeface="+mj-lt"/>
              <a:buAutoNum type="arabicPeriod"/>
            </a:pPr>
            <a:r>
              <a:rPr lang="en-US" sz="2000" dirty="0"/>
              <a:t>Is there a settled state practice and </a:t>
            </a:r>
            <a:r>
              <a:rPr lang="en-US" sz="2000" i="1" dirty="0" err="1"/>
              <a:t>opinio</a:t>
            </a:r>
            <a:r>
              <a:rPr lang="en-US" sz="2000" i="1" dirty="0"/>
              <a:t> juris </a:t>
            </a:r>
            <a:r>
              <a:rPr lang="en-US" sz="2000" dirty="0"/>
              <a:t>to conclude that it is also a norm of Customary International Law (‘</a:t>
            </a:r>
            <a:r>
              <a:rPr lang="en-US" sz="2000" b="1" dirty="0"/>
              <a:t>CIL</a:t>
            </a:r>
            <a:r>
              <a:rPr lang="en-US" sz="2000" dirty="0"/>
              <a:t>’)? </a:t>
            </a:r>
          </a:p>
          <a:p>
            <a:pPr marL="742950" indent="-457200">
              <a:lnSpc>
                <a:spcPct val="90000"/>
              </a:lnSpc>
              <a:spcBef>
                <a:spcPts val="1200"/>
              </a:spcBef>
              <a:spcAft>
                <a:spcPts val="1200"/>
              </a:spcAft>
              <a:buFont typeface="+mj-lt"/>
              <a:buAutoNum type="arabicPeriod"/>
            </a:pPr>
            <a:r>
              <a:rPr lang="en-US" sz="2000" dirty="0"/>
              <a:t>If not, can we at least speak of an emerging norm of CIL?</a:t>
            </a:r>
          </a:p>
        </p:txBody>
      </p:sp>
    </p:spTree>
    <p:extLst>
      <p:ext uri="{BB962C8B-B14F-4D97-AF65-F5344CB8AC3E}">
        <p14:creationId xmlns:p14="http://schemas.microsoft.com/office/powerpoint/2010/main" val="2210275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08DBA9A-B33C-E842-AF5C-5726C99DF04A}"/>
              </a:ext>
            </a:extLst>
          </p:cNvPr>
          <p:cNvSpPr>
            <a:spLocks noGrp="1"/>
          </p:cNvSpPr>
          <p:nvPr>
            <p:ph type="title"/>
          </p:nvPr>
        </p:nvSpPr>
        <p:spPr>
          <a:xfrm>
            <a:off x="1371599" y="294538"/>
            <a:ext cx="9895951" cy="1033669"/>
          </a:xfrm>
        </p:spPr>
        <p:txBody>
          <a:bodyPr>
            <a:normAutofit/>
          </a:bodyPr>
          <a:lstStyle/>
          <a:p>
            <a:r>
              <a:rPr lang="en-GB" sz="3400" b="1" i="1" dirty="0">
                <a:solidFill>
                  <a:srgbClr val="FFFFFF"/>
                </a:solidFill>
              </a:rPr>
              <a:t>Timor-Leste v Australia </a:t>
            </a:r>
            <a:r>
              <a:rPr lang="en-GB" sz="3400" b="1" dirty="0">
                <a:solidFill>
                  <a:srgbClr val="FFFFFF"/>
                </a:solidFill>
              </a:rPr>
              <a:t>(cont.)</a:t>
            </a:r>
            <a:endParaRPr lang="en-US" sz="3400" b="1"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r>
              <a:rPr lang="en-GB" sz="2000" dirty="0"/>
              <a:t>The Government of Timor-Leste sought interim-measures, in essence, prohibiting the Australian government from accessing the items seized. </a:t>
            </a:r>
          </a:p>
          <a:p>
            <a:r>
              <a:rPr lang="en-GB" sz="2000" dirty="0"/>
              <a:t>The principal claim was that Australia had violated Timor-Leste’s government right to communicate with its counsel and lawyers in a </a:t>
            </a:r>
            <a:r>
              <a:rPr lang="en-GB" sz="2000" b="1" u="sng" dirty="0"/>
              <a:t>confidential manner</a:t>
            </a:r>
            <a:r>
              <a:rPr lang="en-GB" sz="2000" b="1" dirty="0"/>
              <a:t> </a:t>
            </a:r>
            <a:r>
              <a:rPr lang="en-GB" sz="2000" dirty="0"/>
              <a:t>about issues in the pending arbitral proceedings and future negotiations between the Parties. </a:t>
            </a:r>
          </a:p>
          <a:p>
            <a:endParaRPr lang="en-GB" sz="2000" dirty="0"/>
          </a:p>
          <a:p>
            <a:endParaRPr lang="en-GB" sz="2000" i="1" dirty="0"/>
          </a:p>
          <a:p>
            <a:pPr marL="0" indent="0">
              <a:buNone/>
            </a:pPr>
            <a:endParaRPr lang="en-GB" sz="2000" dirty="0"/>
          </a:p>
          <a:p>
            <a:pPr marL="0" indent="0">
              <a:buNone/>
            </a:pPr>
            <a:endParaRPr lang="en-US" sz="2000" dirty="0"/>
          </a:p>
        </p:txBody>
      </p:sp>
    </p:spTree>
    <p:extLst>
      <p:ext uri="{BB962C8B-B14F-4D97-AF65-F5344CB8AC3E}">
        <p14:creationId xmlns:p14="http://schemas.microsoft.com/office/powerpoint/2010/main" val="2873653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515A91CC-7EC1-4DAE-A49B-F42EE859EA3D}"/>
              </a:ext>
            </a:extLst>
          </p:cNvPr>
          <p:cNvSpPr>
            <a:spLocks noGrp="1"/>
          </p:cNvSpPr>
          <p:nvPr>
            <p:ph type="title"/>
          </p:nvPr>
        </p:nvSpPr>
        <p:spPr>
          <a:xfrm>
            <a:off x="1371599" y="294538"/>
            <a:ext cx="9895951" cy="1033669"/>
          </a:xfrm>
        </p:spPr>
        <p:txBody>
          <a:bodyPr>
            <a:normAutofit/>
          </a:bodyPr>
          <a:lstStyle/>
          <a:p>
            <a:r>
              <a:rPr lang="en-GB" sz="3400" b="1" i="1" dirty="0">
                <a:solidFill>
                  <a:srgbClr val="FFFFFF"/>
                </a:solidFill>
              </a:rPr>
              <a:t>Timor-Leste v Australia </a:t>
            </a:r>
            <a:r>
              <a:rPr lang="en-GB" sz="3400" b="1" dirty="0">
                <a:solidFill>
                  <a:srgbClr val="FFFFFF"/>
                </a:solidFill>
              </a:rPr>
              <a:t>(cont.)</a:t>
            </a:r>
            <a:endParaRPr lang="en-US" sz="3400" b="1" dirty="0">
              <a:solidFill>
                <a:srgbClr val="FFFFFF"/>
              </a:solidFill>
            </a:endParaRPr>
          </a:p>
        </p:txBody>
      </p:sp>
      <p:sp>
        <p:nvSpPr>
          <p:cNvPr id="3" name="Content Placeholder 2">
            <a:extLst>
              <a:ext uri="{FF2B5EF4-FFF2-40B4-BE49-F238E27FC236}">
                <a16:creationId xmlns:a16="http://schemas.microsoft.com/office/drawing/2014/main" id="{6EAB1682-0F64-3B49-9401-2ACF69AB8BFE}"/>
              </a:ext>
            </a:extLst>
          </p:cNvPr>
          <p:cNvSpPr>
            <a:spLocks noGrp="1"/>
          </p:cNvSpPr>
          <p:nvPr>
            <p:ph idx="1"/>
          </p:nvPr>
        </p:nvSpPr>
        <p:spPr>
          <a:xfrm>
            <a:off x="1371599" y="2318197"/>
            <a:ext cx="9724031" cy="3683358"/>
          </a:xfrm>
        </p:spPr>
        <p:txBody>
          <a:bodyPr anchor="ctr">
            <a:normAutofit/>
          </a:bodyPr>
          <a:lstStyle/>
          <a:p>
            <a:r>
              <a:rPr lang="en-GB" sz="2000" dirty="0"/>
              <a:t>The Court notes that this claimed right </a:t>
            </a:r>
            <a:r>
              <a:rPr lang="en-GB" sz="2000" u="sng" dirty="0"/>
              <a:t>might</a:t>
            </a:r>
            <a:r>
              <a:rPr lang="en-GB" sz="2000" dirty="0"/>
              <a:t> be derived from the principle of the sovereign equality of States, which is one of the fundamental principles of the international legal order and is reflected in Article 2, paragraph 1, of the Charter of the United Nations”. </a:t>
            </a:r>
          </a:p>
          <a:p>
            <a:r>
              <a:rPr lang="en-GB" sz="2000" dirty="0"/>
              <a:t>“</a:t>
            </a:r>
            <a:r>
              <a:rPr lang="en-GB" sz="2000" i="1" dirty="0"/>
              <a:t>the Court considers that at least some of the rights for which Timor-Leste seeks protection— namely, the right to conduct arbitration proceedings or negotiations without interference by Australia, including the right of confidentiality of and non-interference in its communications with its legal advisers — are plausible</a:t>
            </a:r>
            <a:r>
              <a:rPr lang="en-GB" sz="2000" dirty="0"/>
              <a:t>”. </a:t>
            </a:r>
            <a:endParaRPr lang="en-US" sz="2000" dirty="0"/>
          </a:p>
        </p:txBody>
      </p:sp>
    </p:spTree>
    <p:extLst>
      <p:ext uri="{BB962C8B-B14F-4D97-AF65-F5344CB8AC3E}">
        <p14:creationId xmlns:p14="http://schemas.microsoft.com/office/powerpoint/2010/main" val="364996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BC996092-33BC-5998-5374-8E8E683D50B2}"/>
              </a:ext>
            </a:extLst>
          </p:cNvPr>
          <p:cNvSpPr>
            <a:spLocks noGrp="1"/>
          </p:cNvSpPr>
          <p:nvPr>
            <p:ph type="title"/>
          </p:nvPr>
        </p:nvSpPr>
        <p:spPr>
          <a:xfrm>
            <a:off x="1371599" y="294538"/>
            <a:ext cx="9895951" cy="1033669"/>
          </a:xfrm>
        </p:spPr>
        <p:txBody>
          <a:bodyPr>
            <a:normAutofit/>
          </a:bodyPr>
          <a:lstStyle/>
          <a:p>
            <a:r>
              <a:rPr lang="en-GB" sz="3400" b="1" i="1" dirty="0">
                <a:solidFill>
                  <a:srgbClr val="FFFFFF"/>
                </a:solidFill>
              </a:rPr>
              <a:t>Timor-Leste v Australia</a:t>
            </a:r>
            <a:r>
              <a:rPr lang="en-GB" sz="3400" b="1" dirty="0">
                <a:solidFill>
                  <a:srgbClr val="FFFFFF"/>
                </a:solidFill>
              </a:rPr>
              <a:t> (cont.)</a:t>
            </a:r>
            <a:endParaRPr lang="en-US" sz="3400" b="1" dirty="0">
              <a:solidFill>
                <a:srgbClr val="FFFFFF"/>
              </a:solidFill>
            </a:endParaRPr>
          </a:p>
        </p:txBody>
      </p:sp>
      <p:sp>
        <p:nvSpPr>
          <p:cNvPr id="3" name="Content Placeholder 2">
            <a:extLst>
              <a:ext uri="{FF2B5EF4-FFF2-40B4-BE49-F238E27FC236}">
                <a16:creationId xmlns:a16="http://schemas.microsoft.com/office/drawing/2014/main" id="{369859F5-1044-CCCE-64D6-376630AB73C4}"/>
              </a:ext>
            </a:extLst>
          </p:cNvPr>
          <p:cNvSpPr>
            <a:spLocks noGrp="1"/>
          </p:cNvSpPr>
          <p:nvPr>
            <p:ph idx="1"/>
          </p:nvPr>
        </p:nvSpPr>
        <p:spPr>
          <a:xfrm>
            <a:off x="1371599" y="2318197"/>
            <a:ext cx="9724031" cy="3683358"/>
          </a:xfrm>
        </p:spPr>
        <p:txBody>
          <a:bodyPr anchor="ctr">
            <a:normAutofit/>
          </a:bodyPr>
          <a:lstStyle/>
          <a:p>
            <a:pPr marL="0" indent="0">
              <a:buNone/>
            </a:pPr>
            <a:r>
              <a:rPr lang="en-US" sz="2000" dirty="0"/>
              <a:t>Judge Greenwood’s Dissenting Opinion:</a:t>
            </a:r>
          </a:p>
          <a:p>
            <a:pPr marL="0" indent="0">
              <a:buNone/>
            </a:pPr>
            <a:r>
              <a:rPr lang="en-US" sz="2000" dirty="0"/>
              <a:t> </a:t>
            </a:r>
          </a:p>
          <a:p>
            <a:pPr marL="0" indent="0">
              <a:buNone/>
            </a:pPr>
            <a:r>
              <a:rPr lang="en-US" sz="2000" dirty="0"/>
              <a:t>“</a:t>
            </a:r>
            <a:r>
              <a:rPr lang="en-US" sz="2000" i="1" dirty="0"/>
              <a:t>I am not sure that those rights may be derived from Articles 2(1) and 2(3) of the UN Charter, as opposed to a general principle of law concerning the confidentiality of communications with legal advisors, but that is a matter for the merits</a:t>
            </a:r>
            <a:r>
              <a:rPr lang="en-US" sz="2000" dirty="0"/>
              <a:t>” [para 12]</a:t>
            </a:r>
          </a:p>
        </p:txBody>
      </p:sp>
    </p:spTree>
    <p:extLst>
      <p:ext uri="{BB962C8B-B14F-4D97-AF65-F5344CB8AC3E}">
        <p14:creationId xmlns:p14="http://schemas.microsoft.com/office/powerpoint/2010/main" val="2459338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itle 1">
            <a:extLst>
              <a:ext uri="{FF2B5EF4-FFF2-40B4-BE49-F238E27FC236}">
                <a16:creationId xmlns:a16="http://schemas.microsoft.com/office/drawing/2014/main" id="{E04544D0-CDD3-8448-6EDC-07464A27FCC4}"/>
              </a:ext>
            </a:extLst>
          </p:cNvPr>
          <p:cNvSpPr txBox="1">
            <a:spLocks/>
          </p:cNvSpPr>
          <p:nvPr/>
        </p:nvSpPr>
        <p:spPr>
          <a:xfrm>
            <a:off x="1314824" y="735106"/>
            <a:ext cx="10053763" cy="292847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500" b="0" kern="1200">
                <a:solidFill>
                  <a:schemeClr val="tx1"/>
                </a:solidFill>
                <a:latin typeface="Helvetica" pitchFamily="2" charset="0"/>
                <a:ea typeface="+mj-ea"/>
                <a:cs typeface="Calibri" panose="020F0502020204030204" pitchFamily="34" charset="0"/>
              </a:defRPr>
            </a:lvl1pPr>
          </a:lstStyle>
          <a:p>
            <a:pPr>
              <a:spcAft>
                <a:spcPts val="600"/>
              </a:spcAft>
            </a:pPr>
            <a:r>
              <a:rPr lang="en-US" sz="4800" b="1" kern="1200" dirty="0">
                <a:solidFill>
                  <a:srgbClr val="FFFFFF"/>
                </a:solidFill>
                <a:cs typeface="+mj-cs"/>
              </a:rPr>
              <a:t>Inter-American Court of </a:t>
            </a:r>
          </a:p>
          <a:p>
            <a:pPr>
              <a:spcAft>
                <a:spcPts val="600"/>
              </a:spcAft>
            </a:pPr>
            <a:r>
              <a:rPr lang="en-US" sz="4800" b="1" kern="1200" dirty="0">
                <a:solidFill>
                  <a:srgbClr val="FFFFFF"/>
                </a:solidFill>
                <a:cs typeface="+mj-cs"/>
              </a:rPr>
              <a:t>Human Rights</a:t>
            </a:r>
            <a:endParaRPr lang="en-US" sz="4800" kern="1200" dirty="0">
              <a:solidFill>
                <a:srgbClr val="FFFFFF"/>
              </a:solidFill>
              <a:cs typeface="+mj-cs"/>
            </a:endParaRPr>
          </a:p>
        </p:txBody>
      </p:sp>
    </p:spTree>
    <p:extLst>
      <p:ext uri="{BB962C8B-B14F-4D97-AF65-F5344CB8AC3E}">
        <p14:creationId xmlns:p14="http://schemas.microsoft.com/office/powerpoint/2010/main" val="3008361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0F3EE6C0-DA49-508F-C343-EC05C6812F7B}"/>
              </a:ext>
            </a:extLst>
          </p:cNvPr>
          <p:cNvSpPr>
            <a:spLocks noGrp="1"/>
          </p:cNvSpPr>
          <p:nvPr>
            <p:ph type="title"/>
          </p:nvPr>
        </p:nvSpPr>
        <p:spPr>
          <a:xfrm>
            <a:off x="1371599" y="294538"/>
            <a:ext cx="9895951" cy="1033669"/>
          </a:xfrm>
        </p:spPr>
        <p:txBody>
          <a:bodyPr>
            <a:normAutofit/>
          </a:bodyPr>
          <a:lstStyle/>
          <a:p>
            <a:r>
              <a:rPr lang="en-GB" sz="3400" b="1" i="1" dirty="0">
                <a:solidFill>
                  <a:srgbClr val="FFFFFF"/>
                </a:solidFill>
              </a:rPr>
              <a:t>J v the Republic of Peru (2013)*</a:t>
            </a:r>
            <a:endParaRPr lang="en-US" sz="3400" b="1" dirty="0">
              <a:solidFill>
                <a:srgbClr val="FFFFFF"/>
              </a:solidFill>
            </a:endParaRPr>
          </a:p>
        </p:txBody>
      </p:sp>
      <p:sp>
        <p:nvSpPr>
          <p:cNvPr id="3" name="Content Placeholder 2">
            <a:extLst>
              <a:ext uri="{FF2B5EF4-FFF2-40B4-BE49-F238E27FC236}">
                <a16:creationId xmlns:a16="http://schemas.microsoft.com/office/drawing/2014/main" id="{6EAB1682-0F64-3B49-9401-2ACF69AB8BFE}"/>
              </a:ext>
            </a:extLst>
          </p:cNvPr>
          <p:cNvSpPr>
            <a:spLocks noGrp="1"/>
          </p:cNvSpPr>
          <p:nvPr>
            <p:ph idx="1"/>
          </p:nvPr>
        </p:nvSpPr>
        <p:spPr>
          <a:xfrm>
            <a:off x="1371599" y="2318197"/>
            <a:ext cx="9724031" cy="3683358"/>
          </a:xfrm>
        </p:spPr>
        <p:txBody>
          <a:bodyPr anchor="ctr">
            <a:normAutofit/>
          </a:bodyPr>
          <a:lstStyle/>
          <a:p>
            <a:pPr marL="0" indent="0">
              <a:lnSpc>
                <a:spcPct val="90000"/>
              </a:lnSpc>
              <a:buNone/>
            </a:pPr>
            <a:r>
              <a:rPr lang="en-GB" sz="2000" b="1" i="1" dirty="0"/>
              <a:t>Several references to ECHR jurisprudence </a:t>
            </a:r>
          </a:p>
          <a:p>
            <a:pPr>
              <a:lnSpc>
                <a:spcPct val="90000"/>
              </a:lnSpc>
            </a:pPr>
            <a:r>
              <a:rPr lang="en-GB" sz="2000" dirty="0">
                <a:ea typeface="Times New Roman" panose="02020603050405020304" pitchFamily="18" charset="0"/>
                <a:cs typeface="Times New Roman" panose="02020603050405020304" pitchFamily="18" charset="0"/>
              </a:rPr>
              <a:t>J had suspected links to a terrorist organisation and was arrested and imprisoned for a lengthy period, assaulted and was denied access to counsel within the first 14 days of arrest.</a:t>
            </a:r>
            <a:endParaRPr lang="en-GB" sz="2000" dirty="0">
              <a:ea typeface="Calibri" panose="020F0502020204030204" pitchFamily="34" charset="0"/>
              <a:cs typeface="Times New Roman" panose="02020603050405020304" pitchFamily="18" charset="0"/>
            </a:endParaRPr>
          </a:p>
          <a:p>
            <a:pPr>
              <a:lnSpc>
                <a:spcPct val="90000"/>
              </a:lnSpc>
            </a:pPr>
            <a:r>
              <a:rPr lang="en-GB" sz="2000" dirty="0">
                <a:ea typeface="Times New Roman" panose="02020603050405020304" pitchFamily="18" charset="0"/>
                <a:cs typeface="Times New Roman" panose="02020603050405020304" pitchFamily="18" charset="0"/>
              </a:rPr>
              <a:t>Thereafter, J had only limited access to counsel, and the right to lawyer-client confidentiality was not respected (communications took place within audible distance of state agents).</a:t>
            </a:r>
            <a:endParaRPr lang="en-GB" sz="2000" dirty="0">
              <a:ea typeface="Calibri" panose="020F0502020204030204" pitchFamily="34" charset="0"/>
              <a:cs typeface="Times New Roman" panose="02020603050405020304" pitchFamily="18" charset="0"/>
            </a:endParaRPr>
          </a:p>
          <a:p>
            <a:pPr>
              <a:lnSpc>
                <a:spcPct val="90000"/>
              </a:lnSpc>
            </a:pPr>
            <a:r>
              <a:rPr lang="en-GB" sz="2000" dirty="0">
                <a:ea typeface="Times New Roman" panose="02020603050405020304" pitchFamily="18" charset="0"/>
                <a:cs typeface="Times New Roman" panose="02020603050405020304" pitchFamily="18" charset="0"/>
              </a:rPr>
              <a:t>J was not permitted to speak with her lawyer in private.</a:t>
            </a:r>
            <a:endParaRPr lang="en-GB" sz="2000" dirty="0">
              <a:ea typeface="Calibri" panose="020F0502020204030204" pitchFamily="34" charset="0"/>
              <a:cs typeface="Times New Roman" panose="02020603050405020304" pitchFamily="18" charset="0"/>
            </a:endParaRPr>
          </a:p>
          <a:p>
            <a:pPr>
              <a:lnSpc>
                <a:spcPct val="90000"/>
              </a:lnSpc>
            </a:pPr>
            <a:r>
              <a:rPr lang="en-GB" sz="2000" dirty="0">
                <a:ea typeface="Times New Roman" panose="02020603050405020304" pitchFamily="18" charset="0"/>
                <a:cs typeface="Times New Roman" panose="02020603050405020304" pitchFamily="18" charset="0"/>
              </a:rPr>
              <a:t>The </a:t>
            </a:r>
            <a:r>
              <a:rPr lang="en-GB" sz="2000" dirty="0" err="1">
                <a:ea typeface="Times New Roman" panose="02020603050405020304" pitchFamily="18" charset="0"/>
                <a:cs typeface="Times New Roman" panose="02020603050405020304" pitchFamily="18" charset="0"/>
              </a:rPr>
              <a:t>IACtHR</a:t>
            </a:r>
            <a:r>
              <a:rPr lang="en-GB" sz="2000" dirty="0">
                <a:ea typeface="Times New Roman" panose="02020603050405020304" pitchFamily="18" charset="0"/>
                <a:cs typeface="Times New Roman" panose="02020603050405020304" pitchFamily="18" charset="0"/>
              </a:rPr>
              <a:t> decided that the Peruvian state had violated procedural guarantees of “</a:t>
            </a:r>
            <a:r>
              <a:rPr lang="en-GB" sz="2000" i="1" dirty="0">
                <a:ea typeface="Times New Roman" panose="02020603050405020304" pitchFamily="18" charset="0"/>
                <a:cs typeface="Times New Roman" panose="02020603050405020304" pitchFamily="18" charset="0"/>
              </a:rPr>
              <a:t>competence, independence and impartiality of the judicial authorities”</a:t>
            </a:r>
            <a:r>
              <a:rPr lang="en-GB" sz="2000" dirty="0">
                <a:ea typeface="Times New Roman" panose="02020603050405020304" pitchFamily="18" charset="0"/>
                <a:cs typeface="Times New Roman" panose="02020603050405020304" pitchFamily="18" charset="0"/>
              </a:rPr>
              <a:t> to the detriment of J.</a:t>
            </a:r>
            <a:endParaRPr lang="en-US" sz="2000" dirty="0"/>
          </a:p>
        </p:txBody>
      </p:sp>
      <p:sp>
        <p:nvSpPr>
          <p:cNvPr id="2" name="TextBox 1">
            <a:extLst>
              <a:ext uri="{FF2B5EF4-FFF2-40B4-BE49-F238E27FC236}">
                <a16:creationId xmlns:a16="http://schemas.microsoft.com/office/drawing/2014/main" id="{51DCC8EC-4AA2-C6F5-C39A-DD0FA5AED526}"/>
              </a:ext>
            </a:extLst>
          </p:cNvPr>
          <p:cNvSpPr txBox="1"/>
          <p:nvPr/>
        </p:nvSpPr>
        <p:spPr>
          <a:xfrm>
            <a:off x="1584960" y="1725806"/>
            <a:ext cx="8263801" cy="646331"/>
          </a:xfrm>
          <a:prstGeom prst="rect">
            <a:avLst/>
          </a:prstGeom>
          <a:noFill/>
        </p:spPr>
        <p:txBody>
          <a:bodyPr wrap="none" rtlCol="0">
            <a:spAutoFit/>
          </a:bodyPr>
          <a:lstStyle/>
          <a:p>
            <a:r>
              <a:rPr lang="en-GB" dirty="0">
                <a:latin typeface="Helvetica" pitchFamily="2" charset="0"/>
              </a:rPr>
              <a:t>(See the Law Society UN Basic Principles on the Role of Lawyers report 2022) </a:t>
            </a:r>
          </a:p>
          <a:p>
            <a:endParaRPr lang="en-US" dirty="0"/>
          </a:p>
        </p:txBody>
      </p:sp>
    </p:spTree>
    <p:extLst>
      <p:ext uri="{BB962C8B-B14F-4D97-AF65-F5344CB8AC3E}">
        <p14:creationId xmlns:p14="http://schemas.microsoft.com/office/powerpoint/2010/main" val="1883524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0F3EE6C0-DA49-508F-C343-EC05C6812F7B}"/>
              </a:ext>
            </a:extLst>
          </p:cNvPr>
          <p:cNvSpPr>
            <a:spLocks noGrp="1"/>
          </p:cNvSpPr>
          <p:nvPr>
            <p:ph type="title"/>
          </p:nvPr>
        </p:nvSpPr>
        <p:spPr>
          <a:xfrm>
            <a:off x="1371599" y="294538"/>
            <a:ext cx="9895951" cy="1033669"/>
          </a:xfrm>
        </p:spPr>
        <p:txBody>
          <a:bodyPr>
            <a:normAutofit/>
          </a:bodyPr>
          <a:lstStyle/>
          <a:p>
            <a:r>
              <a:rPr lang="en-GB" sz="3400" b="1" i="1" dirty="0">
                <a:solidFill>
                  <a:schemeClr val="bg1"/>
                </a:solidFill>
              </a:rPr>
              <a:t>Lopez et al v Argentina, (2019)</a:t>
            </a:r>
            <a:endParaRPr lang="en-US" sz="3400" b="1" dirty="0">
              <a:solidFill>
                <a:schemeClr val="bg1"/>
              </a:solidFill>
            </a:endParaRPr>
          </a:p>
        </p:txBody>
      </p:sp>
      <p:sp>
        <p:nvSpPr>
          <p:cNvPr id="3" name="Content Placeholder 2">
            <a:extLst>
              <a:ext uri="{FF2B5EF4-FFF2-40B4-BE49-F238E27FC236}">
                <a16:creationId xmlns:a16="http://schemas.microsoft.com/office/drawing/2014/main" id="{6EAB1682-0F64-3B49-9401-2ACF69AB8BFE}"/>
              </a:ext>
            </a:extLst>
          </p:cNvPr>
          <p:cNvSpPr>
            <a:spLocks noGrp="1"/>
          </p:cNvSpPr>
          <p:nvPr>
            <p:ph idx="1"/>
          </p:nvPr>
        </p:nvSpPr>
        <p:spPr>
          <a:xfrm>
            <a:off x="1371599" y="3865830"/>
            <a:ext cx="9724031" cy="2779413"/>
          </a:xfrm>
        </p:spPr>
        <p:txBody>
          <a:bodyPr anchor="ctr">
            <a:normAutofit fontScale="92500" lnSpcReduction="20000"/>
          </a:bodyPr>
          <a:lstStyle/>
          <a:p>
            <a:r>
              <a:rPr lang="en-GB" sz="2000" dirty="0"/>
              <a:t>The great distance between the prison where individuals were being held and their defence attorneys “</a:t>
            </a:r>
            <a:r>
              <a:rPr lang="en-GB" sz="2000" i="1" dirty="0"/>
              <a:t>posed an insurmountable obstacle to freely and privately communicate with their attorneys to guide and coordinate their </a:t>
            </a:r>
            <a:r>
              <a:rPr lang="en-GB" sz="2000" i="1" dirty="0" err="1"/>
              <a:t>defense</a:t>
            </a:r>
            <a:r>
              <a:rPr lang="en-GB" sz="2000" i="1" dirty="0"/>
              <a:t>”</a:t>
            </a:r>
            <a:r>
              <a:rPr lang="en-GB" sz="2000" dirty="0"/>
              <a:t>.</a:t>
            </a:r>
          </a:p>
          <a:p>
            <a:r>
              <a:rPr lang="en-GB" sz="2000" dirty="0"/>
              <a:t>It was “…</a:t>
            </a:r>
            <a:r>
              <a:rPr lang="en-GB" sz="2000" i="1" dirty="0"/>
              <a:t>clear that this limited their opportunity to exercise a diligent legal </a:t>
            </a:r>
            <a:r>
              <a:rPr lang="en-GB" sz="2000" i="1" dirty="0" err="1"/>
              <a:t>defense</a:t>
            </a:r>
            <a:r>
              <a:rPr lang="en-GB" sz="2000" i="1" dirty="0"/>
              <a:t> and actions to protect the procedural guarantees of their clients and prevent their rights from being violated during the sentence execution phase of the criminal process</a:t>
            </a:r>
            <a:r>
              <a:rPr lang="en-GB" sz="2000" dirty="0"/>
              <a:t>“ [para 207].</a:t>
            </a:r>
          </a:p>
          <a:p>
            <a:r>
              <a:rPr lang="en-GB" sz="2000" dirty="0"/>
              <a:t>The </a:t>
            </a:r>
            <a:r>
              <a:rPr lang="en-GB" sz="2000" dirty="0" err="1"/>
              <a:t>IACtHR</a:t>
            </a:r>
            <a:r>
              <a:rPr lang="en-GB" sz="2000" dirty="0"/>
              <a:t> concluded a violation of the right to access to a lawyer of one's own choosing, as well as the right to communicate freely and privately with them, established in Article 8(2)(d) ACHR.</a:t>
            </a:r>
          </a:p>
          <a:p>
            <a:endParaRPr lang="en-GB" sz="2000" dirty="0"/>
          </a:p>
          <a:p>
            <a:endParaRPr lang="en-GB" sz="2000" dirty="0"/>
          </a:p>
          <a:p>
            <a:endParaRPr lang="en-GB" sz="2000" dirty="0"/>
          </a:p>
          <a:p>
            <a:endParaRPr lang="en-US" sz="2000" dirty="0"/>
          </a:p>
        </p:txBody>
      </p:sp>
      <p:sp>
        <p:nvSpPr>
          <p:cNvPr id="9" name="TextBox 8">
            <a:extLst>
              <a:ext uri="{FF2B5EF4-FFF2-40B4-BE49-F238E27FC236}">
                <a16:creationId xmlns:a16="http://schemas.microsoft.com/office/drawing/2014/main" id="{98C4D472-0E44-3A13-795C-3F1F6120318D}"/>
              </a:ext>
            </a:extLst>
          </p:cNvPr>
          <p:cNvSpPr txBox="1"/>
          <p:nvPr/>
        </p:nvSpPr>
        <p:spPr>
          <a:xfrm>
            <a:off x="1371599" y="1622745"/>
            <a:ext cx="8889489" cy="369332"/>
          </a:xfrm>
          <a:prstGeom prst="rect">
            <a:avLst/>
          </a:prstGeom>
          <a:noFill/>
        </p:spPr>
        <p:txBody>
          <a:bodyPr wrap="square">
            <a:spAutoFit/>
          </a:bodyPr>
          <a:lstStyle/>
          <a:p>
            <a:r>
              <a:rPr lang="en-GB" sz="1800" dirty="0">
                <a:latin typeface="Helvetica" pitchFamily="2" charset="0"/>
              </a:rPr>
              <a:t>(See the Law Society UN Basic Principles on the Role of Lawyers report 2022) </a:t>
            </a:r>
            <a:endParaRPr lang="en-GB" dirty="0">
              <a:latin typeface="Helvetica" pitchFamily="2" charset="0"/>
            </a:endParaRPr>
          </a:p>
        </p:txBody>
      </p:sp>
    </p:spTree>
    <p:extLst>
      <p:ext uri="{BB962C8B-B14F-4D97-AF65-F5344CB8AC3E}">
        <p14:creationId xmlns:p14="http://schemas.microsoft.com/office/powerpoint/2010/main" val="2818021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itle 1">
            <a:extLst>
              <a:ext uri="{FF2B5EF4-FFF2-40B4-BE49-F238E27FC236}">
                <a16:creationId xmlns:a16="http://schemas.microsoft.com/office/drawing/2014/main" id="{E04544D0-CDD3-8448-6EDC-07464A27FCC4}"/>
              </a:ext>
            </a:extLst>
          </p:cNvPr>
          <p:cNvSpPr txBox="1">
            <a:spLocks/>
          </p:cNvSpPr>
          <p:nvPr/>
        </p:nvSpPr>
        <p:spPr>
          <a:xfrm>
            <a:off x="1314824" y="735106"/>
            <a:ext cx="10053763" cy="292847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500" b="0" kern="1200">
                <a:solidFill>
                  <a:schemeClr val="tx1"/>
                </a:solidFill>
                <a:latin typeface="Helvetica" pitchFamily="2" charset="0"/>
                <a:ea typeface="+mj-ea"/>
                <a:cs typeface="Calibri" panose="020F0502020204030204" pitchFamily="34" charset="0"/>
              </a:defRPr>
            </a:lvl1pPr>
          </a:lstStyle>
          <a:p>
            <a:pPr>
              <a:spcAft>
                <a:spcPts val="600"/>
              </a:spcAft>
            </a:pPr>
            <a:r>
              <a:rPr lang="en-US" sz="4800" b="1" kern="1200" dirty="0">
                <a:solidFill>
                  <a:srgbClr val="FFFFFF"/>
                </a:solidFill>
                <a:cs typeface="+mj-cs"/>
              </a:rPr>
              <a:t>African Cases</a:t>
            </a:r>
            <a:endParaRPr lang="en-US" sz="4800" kern="1200" dirty="0">
              <a:solidFill>
                <a:srgbClr val="FFFFFF"/>
              </a:solidFill>
              <a:cs typeface="+mj-cs"/>
            </a:endParaRPr>
          </a:p>
        </p:txBody>
      </p:sp>
    </p:spTree>
    <p:extLst>
      <p:ext uri="{BB962C8B-B14F-4D97-AF65-F5344CB8AC3E}">
        <p14:creationId xmlns:p14="http://schemas.microsoft.com/office/powerpoint/2010/main" val="9357140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0F3EE6C0-DA49-508F-C343-EC05C6812F7B}"/>
              </a:ext>
            </a:extLst>
          </p:cNvPr>
          <p:cNvSpPr>
            <a:spLocks noGrp="1"/>
          </p:cNvSpPr>
          <p:nvPr>
            <p:ph type="title"/>
          </p:nvPr>
        </p:nvSpPr>
        <p:spPr>
          <a:xfrm>
            <a:off x="1371599" y="294538"/>
            <a:ext cx="9895951" cy="1033669"/>
          </a:xfrm>
        </p:spPr>
        <p:txBody>
          <a:bodyPr>
            <a:normAutofit/>
          </a:bodyPr>
          <a:lstStyle/>
          <a:p>
            <a:r>
              <a:rPr lang="en-GB" sz="3400" b="1" i="1" dirty="0">
                <a:solidFill>
                  <a:schemeClr val="bg1"/>
                </a:solidFill>
              </a:rPr>
              <a:t>Patrick </a:t>
            </a:r>
            <a:r>
              <a:rPr lang="en-GB" sz="3400" b="1" i="1" dirty="0" err="1">
                <a:solidFill>
                  <a:schemeClr val="bg1"/>
                </a:solidFill>
              </a:rPr>
              <a:t>Okiring</a:t>
            </a:r>
            <a:r>
              <a:rPr lang="en-GB" sz="3400" b="1" i="1" dirty="0">
                <a:solidFill>
                  <a:schemeClr val="bg1"/>
                </a:solidFill>
              </a:rPr>
              <a:t> and </a:t>
            </a:r>
            <a:r>
              <a:rPr lang="en-GB" sz="3400" b="1" i="1" dirty="0" err="1">
                <a:solidFill>
                  <a:schemeClr val="bg1"/>
                </a:solidFill>
              </a:rPr>
              <a:t>Agupio</a:t>
            </a:r>
            <a:r>
              <a:rPr lang="en-GB" sz="3400" b="1" i="1" dirty="0">
                <a:solidFill>
                  <a:schemeClr val="bg1"/>
                </a:solidFill>
              </a:rPr>
              <a:t> Samson v Republic of Uganda</a:t>
            </a:r>
            <a:endParaRPr lang="en-US" sz="3400" b="1" dirty="0">
              <a:solidFill>
                <a:schemeClr val="bg1"/>
              </a:solidFill>
            </a:endParaRPr>
          </a:p>
        </p:txBody>
      </p:sp>
      <p:sp>
        <p:nvSpPr>
          <p:cNvPr id="3" name="Content Placeholder 2">
            <a:extLst>
              <a:ext uri="{FF2B5EF4-FFF2-40B4-BE49-F238E27FC236}">
                <a16:creationId xmlns:a16="http://schemas.microsoft.com/office/drawing/2014/main" id="{6EAB1682-0F64-3B49-9401-2ACF69AB8BFE}"/>
              </a:ext>
            </a:extLst>
          </p:cNvPr>
          <p:cNvSpPr>
            <a:spLocks noGrp="1"/>
          </p:cNvSpPr>
          <p:nvPr>
            <p:ph idx="1"/>
          </p:nvPr>
        </p:nvSpPr>
        <p:spPr>
          <a:xfrm>
            <a:off x="1233982" y="2146219"/>
            <a:ext cx="9724031" cy="1502328"/>
          </a:xfrm>
        </p:spPr>
        <p:txBody>
          <a:bodyPr anchor="ctr">
            <a:normAutofit fontScale="92500" lnSpcReduction="20000"/>
          </a:bodyPr>
          <a:lstStyle/>
          <a:p>
            <a:endParaRPr lang="en-GB" sz="2000" dirty="0"/>
          </a:p>
          <a:p>
            <a:r>
              <a:rPr lang="en-GB" sz="2000" dirty="0"/>
              <a:t>The African Commission quoted principle 14(c) of the Guidelines on the Conditions of Arrest, Police Custody and Pre-Trial Detention in Africa which provides that: “</a:t>
            </a:r>
            <a:r>
              <a:rPr lang="en-GB" sz="2000" i="1" dirty="0"/>
              <a:t>pre-trial detainees shall have regular and confidential access to lawyers or other legal service providers</a:t>
            </a:r>
            <a:r>
              <a:rPr lang="en-GB" sz="2000" dirty="0"/>
              <a:t>”.</a:t>
            </a:r>
          </a:p>
        </p:txBody>
      </p:sp>
      <p:sp>
        <p:nvSpPr>
          <p:cNvPr id="4" name="TextBox 3">
            <a:extLst>
              <a:ext uri="{FF2B5EF4-FFF2-40B4-BE49-F238E27FC236}">
                <a16:creationId xmlns:a16="http://schemas.microsoft.com/office/drawing/2014/main" id="{DC32477C-227B-9C28-ECF6-C8A4E1C2011E}"/>
              </a:ext>
            </a:extLst>
          </p:cNvPr>
          <p:cNvSpPr txBox="1"/>
          <p:nvPr/>
        </p:nvSpPr>
        <p:spPr>
          <a:xfrm>
            <a:off x="1975104" y="1767840"/>
            <a:ext cx="7417415" cy="923330"/>
          </a:xfrm>
          <a:prstGeom prst="rect">
            <a:avLst/>
          </a:prstGeom>
          <a:noFill/>
        </p:spPr>
        <p:txBody>
          <a:bodyPr wrap="none" rtlCol="0">
            <a:spAutoFit/>
          </a:bodyPr>
          <a:lstStyle/>
          <a:p>
            <a:r>
              <a:rPr lang="en-GB" dirty="0"/>
              <a:t>(See the Law Society UN Basic Principles on the Role of Lawyers report 2022) </a:t>
            </a:r>
          </a:p>
          <a:p>
            <a:endParaRPr lang="en-GB" dirty="0"/>
          </a:p>
          <a:p>
            <a:endParaRPr lang="en-US" dirty="0"/>
          </a:p>
        </p:txBody>
      </p:sp>
    </p:spTree>
    <p:extLst>
      <p:ext uri="{BB962C8B-B14F-4D97-AF65-F5344CB8AC3E}">
        <p14:creationId xmlns:p14="http://schemas.microsoft.com/office/powerpoint/2010/main" val="482344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0F3EE6C0-DA49-508F-C343-EC05C6812F7B}"/>
              </a:ext>
            </a:extLst>
          </p:cNvPr>
          <p:cNvSpPr>
            <a:spLocks noGrp="1"/>
          </p:cNvSpPr>
          <p:nvPr>
            <p:ph type="title"/>
          </p:nvPr>
        </p:nvSpPr>
        <p:spPr>
          <a:xfrm>
            <a:off x="1371599" y="294538"/>
            <a:ext cx="9895951" cy="1033669"/>
          </a:xfrm>
        </p:spPr>
        <p:txBody>
          <a:bodyPr>
            <a:noAutofit/>
          </a:bodyPr>
          <a:lstStyle/>
          <a:p>
            <a:r>
              <a:rPr lang="en-GB" sz="3400" b="1" i="1" dirty="0">
                <a:solidFill>
                  <a:schemeClr val="bg1"/>
                </a:solidFill>
              </a:rPr>
              <a:t>Civil Liberties Organisation &amp; </a:t>
            </a:r>
            <a:r>
              <a:rPr lang="en-GB" sz="3400" b="1" i="1" dirty="0" err="1">
                <a:solidFill>
                  <a:schemeClr val="bg1"/>
                </a:solidFill>
              </a:rPr>
              <a:t>ors</a:t>
            </a:r>
            <a:r>
              <a:rPr lang="en-GB" sz="3400" b="1" i="1" dirty="0">
                <a:solidFill>
                  <a:schemeClr val="bg1"/>
                </a:solidFill>
              </a:rPr>
              <a:t> v Nigeria</a:t>
            </a:r>
          </a:p>
        </p:txBody>
      </p:sp>
      <p:sp>
        <p:nvSpPr>
          <p:cNvPr id="3" name="Content Placeholder 2">
            <a:extLst>
              <a:ext uri="{FF2B5EF4-FFF2-40B4-BE49-F238E27FC236}">
                <a16:creationId xmlns:a16="http://schemas.microsoft.com/office/drawing/2014/main" id="{6EAB1682-0F64-3B49-9401-2ACF69AB8BFE}"/>
              </a:ext>
            </a:extLst>
          </p:cNvPr>
          <p:cNvSpPr>
            <a:spLocks noGrp="1"/>
          </p:cNvSpPr>
          <p:nvPr>
            <p:ph idx="1"/>
          </p:nvPr>
        </p:nvSpPr>
        <p:spPr>
          <a:xfrm>
            <a:off x="1233982" y="2571732"/>
            <a:ext cx="9724031" cy="1502328"/>
          </a:xfrm>
        </p:spPr>
        <p:txBody>
          <a:bodyPr anchor="ctr">
            <a:normAutofit fontScale="92500" lnSpcReduction="10000"/>
          </a:bodyPr>
          <a:lstStyle/>
          <a:p>
            <a:r>
              <a:rPr lang="en-GB" sz="2000" dirty="0"/>
              <a:t>The African Commission noted that the HR Committee had prescribed that “</a:t>
            </a:r>
            <a:r>
              <a:rPr lang="en-GB" sz="2000" i="1" dirty="0"/>
              <a:t>the accused person must be able to consult with his lawyer in conditions, which ensure confidentiality of their communications. Lawyers should be able to counsel and to represent their clients in accordance with established professional standards without any restrictions, influences, pressures or undue interference from any quarter.</a:t>
            </a:r>
            <a:r>
              <a:rPr lang="en-GB" sz="2000" dirty="0"/>
              <a:t>”</a:t>
            </a:r>
          </a:p>
        </p:txBody>
      </p:sp>
    </p:spTree>
    <p:extLst>
      <p:ext uri="{BB962C8B-B14F-4D97-AF65-F5344CB8AC3E}">
        <p14:creationId xmlns:p14="http://schemas.microsoft.com/office/powerpoint/2010/main" val="14993510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itle 1">
            <a:extLst>
              <a:ext uri="{FF2B5EF4-FFF2-40B4-BE49-F238E27FC236}">
                <a16:creationId xmlns:a16="http://schemas.microsoft.com/office/drawing/2014/main" id="{E04544D0-CDD3-8448-6EDC-07464A27FCC4}"/>
              </a:ext>
            </a:extLst>
          </p:cNvPr>
          <p:cNvSpPr txBox="1">
            <a:spLocks/>
          </p:cNvSpPr>
          <p:nvPr/>
        </p:nvSpPr>
        <p:spPr>
          <a:xfrm>
            <a:off x="1314824" y="735106"/>
            <a:ext cx="10053763" cy="292847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500" b="0" kern="1200">
                <a:solidFill>
                  <a:schemeClr val="tx1"/>
                </a:solidFill>
                <a:latin typeface="Helvetica" pitchFamily="2" charset="0"/>
                <a:ea typeface="+mj-ea"/>
                <a:cs typeface="Calibri" panose="020F0502020204030204" pitchFamily="34" charset="0"/>
              </a:defRPr>
            </a:lvl1pPr>
          </a:lstStyle>
          <a:p>
            <a:pPr>
              <a:spcAft>
                <a:spcPts val="600"/>
              </a:spcAft>
            </a:pPr>
            <a:r>
              <a:rPr lang="en-US" sz="4800" b="1" kern="1200" dirty="0">
                <a:solidFill>
                  <a:srgbClr val="FFFFFF"/>
                </a:solidFill>
                <a:cs typeface="+mj-cs"/>
              </a:rPr>
              <a:t>Soft Law</a:t>
            </a:r>
            <a:endParaRPr lang="en-US" sz="4800" kern="1200" dirty="0">
              <a:solidFill>
                <a:srgbClr val="FFFFFF"/>
              </a:solidFill>
              <a:cs typeface="+mj-cs"/>
            </a:endParaRPr>
          </a:p>
        </p:txBody>
      </p:sp>
    </p:spTree>
    <p:extLst>
      <p:ext uri="{BB962C8B-B14F-4D97-AF65-F5344CB8AC3E}">
        <p14:creationId xmlns:p14="http://schemas.microsoft.com/office/powerpoint/2010/main" val="91807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itle 1">
            <a:extLst>
              <a:ext uri="{FF2B5EF4-FFF2-40B4-BE49-F238E27FC236}">
                <a16:creationId xmlns:a16="http://schemas.microsoft.com/office/drawing/2014/main" id="{5F7EEF5E-445D-5038-EBA7-40DC55D637A2}"/>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b="1" kern="1200" dirty="0">
                <a:solidFill>
                  <a:srgbClr val="FFFFFF"/>
                </a:solidFill>
                <a:cs typeface="+mj-cs"/>
              </a:rPr>
              <a:t> 		</a:t>
            </a:r>
            <a:br>
              <a:rPr lang="en-US" sz="4800" b="1" kern="1200" dirty="0">
                <a:solidFill>
                  <a:srgbClr val="FFFFFF"/>
                </a:solidFill>
                <a:cs typeface="+mj-cs"/>
              </a:rPr>
            </a:br>
            <a:r>
              <a:rPr lang="en-US" sz="4800" b="1" dirty="0">
                <a:solidFill>
                  <a:srgbClr val="FFFFFF"/>
                </a:solidFill>
                <a:cs typeface="+mj-cs"/>
              </a:rPr>
              <a:t>Foundations</a:t>
            </a:r>
            <a:endParaRPr lang="en-US" sz="4800" kern="1200" dirty="0">
              <a:solidFill>
                <a:srgbClr val="FFFFFF"/>
              </a:solidFill>
              <a:cs typeface="+mj-cs"/>
            </a:endParaRPr>
          </a:p>
        </p:txBody>
      </p:sp>
    </p:spTree>
    <p:extLst>
      <p:ext uri="{BB962C8B-B14F-4D97-AF65-F5344CB8AC3E}">
        <p14:creationId xmlns:p14="http://schemas.microsoft.com/office/powerpoint/2010/main" val="76546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4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EB2F4E98-3FAB-02BF-6FEA-136BC194C183}"/>
              </a:ext>
            </a:extLst>
          </p:cNvPr>
          <p:cNvSpPr txBox="1">
            <a:spLocks/>
          </p:cNvSpPr>
          <p:nvPr/>
        </p:nvSpPr>
        <p:spPr>
          <a:xfrm>
            <a:off x="1371599" y="294538"/>
            <a:ext cx="9895951" cy="10336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500" b="0" kern="1200">
                <a:solidFill>
                  <a:schemeClr val="tx1"/>
                </a:solidFill>
                <a:latin typeface="Helvetica" pitchFamily="2" charset="0"/>
                <a:ea typeface="+mj-ea"/>
                <a:cs typeface="Calibri" panose="020F0502020204030204" pitchFamily="34" charset="0"/>
              </a:defRPr>
            </a:lvl1pPr>
          </a:lstStyle>
          <a:p>
            <a:pPr>
              <a:spcAft>
                <a:spcPts val="600"/>
              </a:spcAft>
            </a:pPr>
            <a:r>
              <a:rPr lang="en-US" sz="3400" b="1" kern="1200" dirty="0">
                <a:solidFill>
                  <a:srgbClr val="FFFFFF"/>
                </a:solidFill>
                <a:cs typeface="+mj-cs"/>
              </a:rPr>
              <a:t>UN Human Rights Committee Decision in </a:t>
            </a:r>
            <a:r>
              <a:rPr lang="en-US" sz="3400" b="1" i="1" kern="1200" dirty="0">
                <a:solidFill>
                  <a:srgbClr val="FFFFFF"/>
                </a:solidFill>
                <a:cs typeface="+mj-cs"/>
              </a:rPr>
              <a:t>Van Hulst v The Netherlands</a:t>
            </a:r>
          </a:p>
        </p:txBody>
      </p:sp>
      <p:sp>
        <p:nvSpPr>
          <p:cNvPr id="3" name="Content Placeholder 2">
            <a:extLst>
              <a:ext uri="{FF2B5EF4-FFF2-40B4-BE49-F238E27FC236}">
                <a16:creationId xmlns:a16="http://schemas.microsoft.com/office/drawing/2014/main" id="{D470E8C8-E600-38DC-5CFC-936B0A44408F}"/>
              </a:ext>
            </a:extLst>
          </p:cNvPr>
          <p:cNvSpPr>
            <a:spLocks noGrp="1"/>
          </p:cNvSpPr>
          <p:nvPr>
            <p:ph idx="1"/>
          </p:nvPr>
        </p:nvSpPr>
        <p:spPr>
          <a:xfrm>
            <a:off x="1371599" y="2309735"/>
            <a:ext cx="9724031" cy="3683358"/>
          </a:xfrm>
        </p:spPr>
        <p:txBody>
          <a:bodyPr vert="horz" lIns="91440" tIns="45720" rIns="91440" bIns="45720" rtlCol="0" anchor="ctr">
            <a:normAutofit/>
          </a:bodyPr>
          <a:lstStyle/>
          <a:p>
            <a:pPr>
              <a:lnSpc>
                <a:spcPct val="90000"/>
              </a:lnSpc>
            </a:pPr>
            <a:r>
              <a:rPr lang="en-US" sz="2000" dirty="0"/>
              <a:t>During a preliminary inquiry against A, a lawyer, telephone conversations between A and his client were intercepted and recorded. On the basis of the information obtained by this operation, a preliminary inquiry was opened against the client himself, and the interception of his own telephone line was authorized. The client was then convicted of criminal offences and imprisoned for 6 years. </a:t>
            </a:r>
          </a:p>
          <a:p>
            <a:pPr>
              <a:lnSpc>
                <a:spcPct val="90000"/>
              </a:lnSpc>
            </a:pPr>
            <a:r>
              <a:rPr lang="en-US" sz="2000" dirty="0"/>
              <a:t>The Committee held that that the interference with the client’s privacy over his telephone conversations with his lawyer, was proportionate and necessary to achieve the legitimate purpose of combating crime, and therefore reasonable in the particular circumstances of the case, and that there was accordingly no violation of Article 17 of the Covenant.</a:t>
            </a:r>
          </a:p>
        </p:txBody>
      </p:sp>
      <p:sp>
        <p:nvSpPr>
          <p:cNvPr id="14" name="TextBox 13">
            <a:extLst>
              <a:ext uri="{FF2B5EF4-FFF2-40B4-BE49-F238E27FC236}">
                <a16:creationId xmlns:a16="http://schemas.microsoft.com/office/drawing/2014/main" id="{247A3AE8-A69A-FFF9-A0DD-A97D69543828}"/>
              </a:ext>
            </a:extLst>
          </p:cNvPr>
          <p:cNvSpPr txBox="1"/>
          <p:nvPr/>
        </p:nvSpPr>
        <p:spPr>
          <a:xfrm>
            <a:off x="1554933" y="1679640"/>
            <a:ext cx="6097508" cy="369332"/>
          </a:xfrm>
          <a:prstGeom prst="rect">
            <a:avLst/>
          </a:prstGeom>
          <a:noFill/>
        </p:spPr>
        <p:txBody>
          <a:bodyPr wrap="square">
            <a:spAutoFit/>
          </a:bodyPr>
          <a:lstStyle/>
          <a:p>
            <a:r>
              <a:rPr lang="en-US" sz="1800" kern="1200" dirty="0">
                <a:latin typeface="Helvetica" pitchFamily="2" charset="0"/>
                <a:cs typeface="+mj-cs"/>
              </a:rPr>
              <a:t>(UN Doc CCPR/C/82/D/903/1999)</a:t>
            </a:r>
            <a:endParaRPr lang="en-GB" dirty="0">
              <a:latin typeface="Helvetica" pitchFamily="2" charset="0"/>
            </a:endParaRPr>
          </a:p>
        </p:txBody>
      </p:sp>
    </p:spTree>
    <p:extLst>
      <p:ext uri="{BB962C8B-B14F-4D97-AF65-F5344CB8AC3E}">
        <p14:creationId xmlns:p14="http://schemas.microsoft.com/office/powerpoint/2010/main" val="2835061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88C4CAC-93CA-8043-A14E-FE3D508C6ADE}"/>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The UN Basic Principles on the Role of Lawyers</a:t>
            </a:r>
            <a:endParaRPr lang="en-US" sz="3400" dirty="0">
              <a:solidFill>
                <a:srgbClr val="FFFFFF"/>
              </a:solidFill>
            </a:endParaRPr>
          </a:p>
        </p:txBody>
      </p:sp>
      <p:sp>
        <p:nvSpPr>
          <p:cNvPr id="3" name="Content Placeholder 2">
            <a:extLst>
              <a:ext uri="{FF2B5EF4-FFF2-40B4-BE49-F238E27FC236}">
                <a16:creationId xmlns:a16="http://schemas.microsoft.com/office/drawing/2014/main" id="{D37111CA-5D10-D643-99F7-D59E8C1D7DBC}"/>
              </a:ext>
            </a:extLst>
          </p:cNvPr>
          <p:cNvSpPr>
            <a:spLocks noGrp="1"/>
          </p:cNvSpPr>
          <p:nvPr>
            <p:ph idx="1"/>
          </p:nvPr>
        </p:nvSpPr>
        <p:spPr>
          <a:xfrm>
            <a:off x="1371599" y="2318197"/>
            <a:ext cx="9724031" cy="3683358"/>
          </a:xfrm>
        </p:spPr>
        <p:txBody>
          <a:bodyPr anchor="ctr">
            <a:normAutofit/>
          </a:bodyPr>
          <a:lstStyle/>
          <a:p>
            <a:pPr marL="0" indent="0">
              <a:buNone/>
            </a:pPr>
            <a:r>
              <a:rPr lang="en-US" sz="2000" b="1" dirty="0"/>
              <a:t>Article 16 </a:t>
            </a:r>
          </a:p>
          <a:p>
            <a:pPr marL="0" indent="0">
              <a:buNone/>
            </a:pPr>
            <a:endParaRPr lang="en-US" sz="2000" dirty="0"/>
          </a:p>
          <a:p>
            <a:pPr marL="0" indent="0">
              <a:buNone/>
            </a:pPr>
            <a:r>
              <a:rPr lang="en-US" sz="2000" i="1" dirty="0"/>
              <a:t>“Governments shall ensure that lawyers (a) are able to perform all of their professional functions </a:t>
            </a:r>
            <a:r>
              <a:rPr lang="en-US" sz="2000" i="1" u="sng" dirty="0"/>
              <a:t>without intimidation, hindrance, harassment or improper interference;</a:t>
            </a:r>
            <a:r>
              <a:rPr lang="en-US" sz="2000" i="1" dirty="0"/>
              <a:t> (b) are able to travel and to consult with their clients freely both within their own country and abroad; and (c) shall not suffer, or be threatened with, prosecution or administrative, economic or other sanctions for any action taken in accordance with recognized professional duties, standards and ethics.”</a:t>
            </a:r>
          </a:p>
          <a:p>
            <a:endParaRPr lang="en-US" sz="2000" dirty="0"/>
          </a:p>
          <a:p>
            <a:endParaRPr lang="en-US" sz="2000" dirty="0"/>
          </a:p>
          <a:p>
            <a:endParaRPr lang="en-US" sz="2000" dirty="0"/>
          </a:p>
        </p:txBody>
      </p:sp>
      <p:sp>
        <p:nvSpPr>
          <p:cNvPr id="2" name="TextBox 1">
            <a:extLst>
              <a:ext uri="{FF2B5EF4-FFF2-40B4-BE49-F238E27FC236}">
                <a16:creationId xmlns:a16="http://schemas.microsoft.com/office/drawing/2014/main" id="{89607C4F-A385-7DAA-9F79-A65E36EDEBBE}"/>
              </a:ext>
            </a:extLst>
          </p:cNvPr>
          <p:cNvSpPr txBox="1"/>
          <p:nvPr/>
        </p:nvSpPr>
        <p:spPr>
          <a:xfrm>
            <a:off x="394138" y="3267240"/>
            <a:ext cx="184731" cy="1077218"/>
          </a:xfrm>
          <a:prstGeom prst="rect">
            <a:avLst/>
          </a:prstGeom>
          <a:noFill/>
        </p:spPr>
        <p:txBody>
          <a:bodyPr wrap="none" rtlCol="0">
            <a:spAutoFit/>
          </a:bodyPr>
          <a:lstStyle/>
          <a:p>
            <a:pPr>
              <a:spcAft>
                <a:spcPts val="600"/>
              </a:spcAft>
            </a:pPr>
            <a:endParaRPr lang="en-US"/>
          </a:p>
          <a:p>
            <a:pPr>
              <a:spcAft>
                <a:spcPts val="600"/>
              </a:spcAft>
            </a:pPr>
            <a:endParaRPr lang="en-US"/>
          </a:p>
          <a:p>
            <a:pPr>
              <a:spcAft>
                <a:spcPts val="600"/>
              </a:spcAft>
            </a:pPr>
            <a:endParaRPr lang="en-US"/>
          </a:p>
        </p:txBody>
      </p:sp>
      <p:sp>
        <p:nvSpPr>
          <p:cNvPr id="4" name="TextBox 3">
            <a:extLst>
              <a:ext uri="{FF2B5EF4-FFF2-40B4-BE49-F238E27FC236}">
                <a16:creationId xmlns:a16="http://schemas.microsoft.com/office/drawing/2014/main" id="{3B664C7E-E7B7-EBB3-F862-ECD4EC9EA984}"/>
              </a:ext>
            </a:extLst>
          </p:cNvPr>
          <p:cNvSpPr txBox="1"/>
          <p:nvPr/>
        </p:nvSpPr>
        <p:spPr>
          <a:xfrm>
            <a:off x="5927834" y="312157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84718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F433CAEF-E986-CB4F-B68B-EC1852FDA013}"/>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The IBA International Principles on Conduct for the Legal Profession</a:t>
            </a:r>
            <a:endParaRPr lang="en-US" sz="3400" b="1" dirty="0">
              <a:solidFill>
                <a:srgbClr val="FFFFFF"/>
              </a:solidFill>
            </a:endParaRPr>
          </a:p>
        </p:txBody>
      </p:sp>
      <p:sp>
        <p:nvSpPr>
          <p:cNvPr id="3" name="Content Placeholder 2">
            <a:extLst>
              <a:ext uri="{FF2B5EF4-FFF2-40B4-BE49-F238E27FC236}">
                <a16:creationId xmlns:a16="http://schemas.microsoft.com/office/drawing/2014/main" id="{D37111CA-5D10-D643-99F7-D59E8C1D7DBC}"/>
              </a:ext>
            </a:extLst>
          </p:cNvPr>
          <p:cNvSpPr>
            <a:spLocks noGrp="1"/>
          </p:cNvSpPr>
          <p:nvPr>
            <p:ph idx="1"/>
          </p:nvPr>
        </p:nvSpPr>
        <p:spPr>
          <a:xfrm>
            <a:off x="1371599" y="2318197"/>
            <a:ext cx="9724031" cy="3683358"/>
          </a:xfrm>
        </p:spPr>
        <p:txBody>
          <a:bodyPr anchor="ctr">
            <a:normAutofit/>
          </a:bodyPr>
          <a:lstStyle/>
          <a:p>
            <a:pPr marL="0" indent="0">
              <a:buNone/>
            </a:pPr>
            <a:endParaRPr lang="en-GB" sz="2000" b="1" dirty="0"/>
          </a:p>
          <a:p>
            <a:pPr marL="0" indent="0">
              <a:buNone/>
            </a:pPr>
            <a:r>
              <a:rPr lang="en-GB" sz="2000" b="1" dirty="0"/>
              <a:t>Principle 4 Confidentiality/professional secrecy </a:t>
            </a:r>
          </a:p>
          <a:p>
            <a:pPr marL="0" indent="0">
              <a:buNone/>
            </a:pPr>
            <a:endParaRPr lang="en-GB" sz="2000" dirty="0"/>
          </a:p>
          <a:p>
            <a:pPr marL="0" indent="0">
              <a:buNone/>
            </a:pPr>
            <a:r>
              <a:rPr lang="en-GB" sz="2000" dirty="0"/>
              <a:t>“</a:t>
            </a:r>
            <a:r>
              <a:rPr lang="en-GB" sz="2000" i="1" dirty="0"/>
              <a:t>A lawyer shall at all times maintain and be afforded </a:t>
            </a:r>
            <a:r>
              <a:rPr lang="en-GB" sz="2000" i="1" u="sng" dirty="0"/>
              <a:t>protection of confidentiality </a:t>
            </a:r>
            <a:r>
              <a:rPr lang="en-GB" sz="2000" i="1" dirty="0"/>
              <a:t>regarding the affairs of present or former clients, unless otherwise allowed or required by law and/or applicable rules of professional conduct.</a:t>
            </a:r>
            <a:r>
              <a:rPr lang="en-GB" sz="2000" dirty="0"/>
              <a:t>”</a:t>
            </a:r>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2373903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32">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4">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6">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8">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40">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a:extLst>
              <a:ext uri="{FF2B5EF4-FFF2-40B4-BE49-F238E27FC236}">
                <a16:creationId xmlns:a16="http://schemas.microsoft.com/office/drawing/2014/main" id="{E04544D0-CDD3-8448-6EDC-07464A27FCC4}"/>
              </a:ext>
            </a:extLst>
          </p:cNvPr>
          <p:cNvSpPr txBox="1">
            <a:spLocks/>
          </p:cNvSpPr>
          <p:nvPr/>
        </p:nvSpPr>
        <p:spPr>
          <a:xfrm>
            <a:off x="1386865" y="818984"/>
            <a:ext cx="6596245" cy="326852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500" b="0" kern="1200">
                <a:solidFill>
                  <a:schemeClr val="tx1"/>
                </a:solidFill>
                <a:latin typeface="Helvetica" pitchFamily="2" charset="0"/>
                <a:ea typeface="+mj-ea"/>
                <a:cs typeface="Calibri" panose="020F0502020204030204" pitchFamily="34" charset="0"/>
              </a:defRPr>
            </a:lvl1pPr>
          </a:lstStyle>
          <a:p>
            <a:pPr>
              <a:lnSpc>
                <a:spcPct val="100000"/>
              </a:lnSpc>
              <a:spcAft>
                <a:spcPts val="600"/>
              </a:spcAft>
            </a:pPr>
            <a:r>
              <a:rPr lang="en-US" sz="4800" b="1" kern="1200" dirty="0">
                <a:solidFill>
                  <a:srgbClr val="FFFFFF"/>
                </a:solidFill>
                <a:cs typeface="+mj-cs"/>
              </a:rPr>
              <a:t>International Norm </a:t>
            </a:r>
          </a:p>
          <a:p>
            <a:pPr>
              <a:lnSpc>
                <a:spcPct val="100000"/>
              </a:lnSpc>
              <a:spcAft>
                <a:spcPts val="600"/>
              </a:spcAft>
            </a:pPr>
            <a:r>
              <a:rPr lang="en-US" sz="4800" b="1" dirty="0">
                <a:solidFill>
                  <a:srgbClr val="FFFFFF"/>
                </a:solidFill>
                <a:cs typeface="+mj-cs"/>
              </a:rPr>
              <a:t>o</a:t>
            </a:r>
            <a:r>
              <a:rPr lang="en-US" sz="4800" b="1" kern="1200" dirty="0">
                <a:solidFill>
                  <a:srgbClr val="FFFFFF"/>
                </a:solidFill>
                <a:cs typeface="+mj-cs"/>
              </a:rPr>
              <a:t>r Customary International Law?</a:t>
            </a:r>
            <a:endParaRPr lang="en-US" sz="4800" kern="1200" dirty="0">
              <a:solidFill>
                <a:srgbClr val="FFFFFF"/>
              </a:solidFill>
              <a:cs typeface="+mj-cs"/>
            </a:endParaRPr>
          </a:p>
        </p:txBody>
      </p:sp>
      <p:sp>
        <p:nvSpPr>
          <p:cNvPr id="38" name="Rectangle 42">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44">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2678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61A9BE33-E899-7840-9C6B-B6A78EABC23A}"/>
              </a:ext>
            </a:extLst>
          </p:cNvPr>
          <p:cNvSpPr>
            <a:spLocks noGrp="1"/>
          </p:cNvSpPr>
          <p:nvPr>
            <p:ph type="title"/>
          </p:nvPr>
        </p:nvSpPr>
        <p:spPr>
          <a:xfrm>
            <a:off x="1371599" y="294538"/>
            <a:ext cx="9895951" cy="1033669"/>
          </a:xfrm>
        </p:spPr>
        <p:txBody>
          <a:bodyPr>
            <a:normAutofit fontScale="90000"/>
          </a:bodyPr>
          <a:lstStyle/>
          <a:p>
            <a:r>
              <a:rPr lang="en-US" sz="3400" b="1" dirty="0">
                <a:solidFill>
                  <a:srgbClr val="FFFFFF"/>
                </a:solidFill>
              </a:rPr>
              <a:t>“</a:t>
            </a:r>
            <a:r>
              <a:rPr lang="en-US" sz="3400" b="1" i="1" dirty="0">
                <a:solidFill>
                  <a:srgbClr val="FFFFFF"/>
                </a:solidFill>
              </a:rPr>
              <a:t>What we talk about when we talk about general principles of law” XUAN Shao OUP, 2021</a:t>
            </a:r>
          </a:p>
        </p:txBody>
      </p:sp>
      <p:sp>
        <p:nvSpPr>
          <p:cNvPr id="3" name="Content Placeholder 2">
            <a:extLst>
              <a:ext uri="{FF2B5EF4-FFF2-40B4-BE49-F238E27FC236}">
                <a16:creationId xmlns:a16="http://schemas.microsoft.com/office/drawing/2014/main" id="{D37111CA-5D10-D643-99F7-D59E8C1D7DBC}"/>
              </a:ext>
            </a:extLst>
          </p:cNvPr>
          <p:cNvSpPr>
            <a:spLocks noGrp="1"/>
          </p:cNvSpPr>
          <p:nvPr>
            <p:ph idx="1"/>
          </p:nvPr>
        </p:nvSpPr>
        <p:spPr>
          <a:xfrm>
            <a:off x="1371599" y="2318197"/>
            <a:ext cx="9724031" cy="3683358"/>
          </a:xfrm>
        </p:spPr>
        <p:txBody>
          <a:bodyPr anchor="ctr">
            <a:normAutofit fontScale="92500" lnSpcReduction="20000"/>
          </a:bodyPr>
          <a:lstStyle/>
          <a:p>
            <a:r>
              <a:rPr lang="en-GB" sz="2000" dirty="0"/>
              <a:t>General Principles are almost always “found” by lawyers and adjudicators </a:t>
            </a:r>
          </a:p>
          <a:p>
            <a:r>
              <a:rPr lang="en-GB" sz="2000" dirty="0"/>
              <a:t>In some cases, tribunals have adopted domestic legal principles for international application (</a:t>
            </a:r>
            <a:r>
              <a:rPr lang="en-GB" sz="2000" dirty="0" err="1"/>
              <a:t>e</a:t>
            </a:r>
            <a:r>
              <a:rPr lang="en-GB" sz="2000" i="1" dirty="0" err="1"/>
              <a:t>.g.Tadic</a:t>
            </a:r>
            <a:r>
              <a:rPr lang="en-GB" sz="2000" i="1" dirty="0"/>
              <a:t>, Appeals Chamber Decision, </a:t>
            </a:r>
            <a:r>
              <a:rPr lang="en-GB" sz="2000" dirty="0"/>
              <a:t>2 October 1995, paras 41-45</a:t>
            </a:r>
            <a:r>
              <a:rPr lang="en-GB" sz="2000" i="1" dirty="0"/>
              <a:t>, </a:t>
            </a:r>
            <a:r>
              <a:rPr lang="en-GB" sz="2000" i="1" dirty="0" err="1"/>
              <a:t>Chagos</a:t>
            </a:r>
            <a:r>
              <a:rPr lang="en-GB" sz="2000" i="1" dirty="0"/>
              <a:t> case, Mauritius v UK, </a:t>
            </a:r>
            <a:r>
              <a:rPr lang="en-GB" sz="2000" dirty="0"/>
              <a:t>PCA Case No, 2011-03, Award, para 436) </a:t>
            </a:r>
          </a:p>
          <a:p>
            <a:r>
              <a:rPr lang="en-GB" sz="2000" dirty="0"/>
              <a:t>Conventional and customary rules stem directly from the will of States (settled state practice with </a:t>
            </a:r>
            <a:r>
              <a:rPr lang="en-GB" sz="2000" i="1" dirty="0" err="1"/>
              <a:t>opinio</a:t>
            </a:r>
            <a:r>
              <a:rPr lang="en-GB" sz="2000" i="1" dirty="0"/>
              <a:t> juris</a:t>
            </a:r>
            <a:r>
              <a:rPr lang="en-GB" sz="2000" dirty="0"/>
              <a:t>) </a:t>
            </a:r>
          </a:p>
          <a:p>
            <a:r>
              <a:rPr lang="en-GB" sz="2000" i="1" dirty="0" err="1"/>
              <a:t>Opinio</a:t>
            </a:r>
            <a:r>
              <a:rPr lang="en-GB" sz="2000" i="1" dirty="0"/>
              <a:t> juris </a:t>
            </a:r>
            <a:r>
              <a:rPr lang="en-GB" sz="2000" dirty="0"/>
              <a:t>refers to the conviction of the States that they are bound by certain legal obligations or entitled to certain rights under international law (ILC Draft Conclusions on ID of </a:t>
            </a:r>
            <a:r>
              <a:rPr lang="en-GB" sz="2000" dirty="0" err="1"/>
              <a:t>Int’Law</a:t>
            </a:r>
            <a:r>
              <a:rPr lang="en-GB" sz="2000" dirty="0"/>
              <a:t> 2018)</a:t>
            </a:r>
          </a:p>
          <a:p>
            <a:r>
              <a:rPr lang="en-GB" sz="2000" dirty="0"/>
              <a:t>Is there sufficiently widespread and consistent state practice resulting from a sense of legal obligation to conclude that LPP amounts to customary international law? </a:t>
            </a:r>
          </a:p>
          <a:p>
            <a:r>
              <a:rPr lang="en-GB" sz="2000" dirty="0"/>
              <a:t>Is this sense of obligation demonstrated as implied or express consent? </a:t>
            </a:r>
          </a:p>
        </p:txBody>
      </p:sp>
    </p:spTree>
    <p:extLst>
      <p:ext uri="{BB962C8B-B14F-4D97-AF65-F5344CB8AC3E}">
        <p14:creationId xmlns:p14="http://schemas.microsoft.com/office/powerpoint/2010/main" val="3847091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D05BFA86-FA75-9C35-ABE6-E54563AB7748}"/>
              </a:ext>
            </a:extLst>
          </p:cNvPr>
          <p:cNvSpPr>
            <a:spLocks noGrp="1"/>
          </p:cNvSpPr>
          <p:nvPr>
            <p:ph type="title"/>
          </p:nvPr>
        </p:nvSpPr>
        <p:spPr>
          <a:xfrm>
            <a:off x="1371599" y="294538"/>
            <a:ext cx="9895951" cy="1033669"/>
          </a:xfrm>
        </p:spPr>
        <p:txBody>
          <a:bodyPr vert="horz" lIns="91440" tIns="45720" rIns="91440" bIns="45720" rtlCol="0" anchor="ctr">
            <a:normAutofit/>
          </a:bodyPr>
          <a:lstStyle/>
          <a:p>
            <a:r>
              <a:rPr lang="en-US" sz="3400" b="1" kern="1200" dirty="0">
                <a:solidFill>
                  <a:srgbClr val="FFFFFF"/>
                </a:solidFill>
                <a:cs typeface="+mj-cs"/>
              </a:rPr>
              <a:t>Provisional Views</a:t>
            </a:r>
          </a:p>
        </p:txBody>
      </p:sp>
      <p:sp>
        <p:nvSpPr>
          <p:cNvPr id="9" name="Content Placeholder 2">
            <a:extLst>
              <a:ext uri="{FF2B5EF4-FFF2-40B4-BE49-F238E27FC236}">
                <a16:creationId xmlns:a16="http://schemas.microsoft.com/office/drawing/2014/main" id="{784FBDF9-9F29-C4A4-8DBA-5BF3162F8B01}"/>
              </a:ext>
            </a:extLst>
          </p:cNvPr>
          <p:cNvSpPr txBox="1">
            <a:spLocks/>
          </p:cNvSpPr>
          <p:nvPr/>
        </p:nvSpPr>
        <p:spPr>
          <a:xfrm>
            <a:off x="1371599" y="2318197"/>
            <a:ext cx="9724031" cy="3683358"/>
          </a:xfrm>
          <a:prstGeom prst="rect">
            <a:avLst/>
          </a:prstGeom>
        </p:spPr>
        <p:txBody>
          <a:bodyPr vert="horz" lIns="91440" tIns="45720" rIns="91440" bIns="45720" rtlCol="0" anchor="ctr">
            <a:normAutofit/>
          </a:bodyPr>
          <a:lstStyle>
            <a:lvl1pPr marL="228600" indent="-228600" algn="l" defTabSz="914400" rtl="0" eaLnBrk="1" latinLnBrk="0" hangingPunct="1">
              <a:lnSpc>
                <a:spcPct val="100000"/>
              </a:lnSpc>
              <a:spcBef>
                <a:spcPts val="400"/>
              </a:spcBef>
              <a:spcAft>
                <a:spcPts val="600"/>
              </a:spcAft>
              <a:buFont typeface="Arial" panose="020B0604020202020204" pitchFamily="34" charset="0"/>
              <a:buChar char="•"/>
              <a:defRPr sz="2800" b="0" i="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pPr>
            <a:r>
              <a:rPr lang="en-US" sz="2000" dirty="0"/>
              <a:t>We can comfortably say that  LAP in the context of trial or contemplated litigation is universally accepted as an international norm.</a:t>
            </a:r>
          </a:p>
          <a:p>
            <a:pPr>
              <a:lnSpc>
                <a:spcPct val="90000"/>
              </a:lnSpc>
            </a:pPr>
            <a:r>
              <a:rPr lang="en-US" sz="2000" dirty="0"/>
              <a:t>However, the varied configurations of the LPP, especially the fragmentation on what constitutes a “reasonable interference” with it make it difficult, presently, to draw a lowest common denominator which demonstrates both a settled practice and a duty to be legally bound by that principle.  </a:t>
            </a:r>
          </a:p>
          <a:p>
            <a:pPr>
              <a:lnSpc>
                <a:spcPct val="90000"/>
              </a:lnSpc>
            </a:pPr>
            <a:r>
              <a:rPr lang="en-US" sz="2000" dirty="0"/>
              <a:t>Nevertheless, as this norm develops by domestic and international courts, it may gradually acquire customary international law status.</a:t>
            </a:r>
          </a:p>
        </p:txBody>
      </p:sp>
    </p:spTree>
    <p:extLst>
      <p:ext uri="{BB962C8B-B14F-4D97-AF65-F5344CB8AC3E}">
        <p14:creationId xmlns:p14="http://schemas.microsoft.com/office/powerpoint/2010/main" val="22375888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94E9C5B7-1B77-5BFC-918D-352DD1D88D44}"/>
              </a:ext>
            </a:extLst>
          </p:cNvPr>
          <p:cNvSpPr>
            <a:spLocks noGrp="1"/>
          </p:cNvSpPr>
          <p:nvPr>
            <p:ph type="title"/>
          </p:nvPr>
        </p:nvSpPr>
        <p:spPr>
          <a:xfrm>
            <a:off x="1371599" y="294538"/>
            <a:ext cx="9895951" cy="1033669"/>
          </a:xfrm>
        </p:spPr>
        <p:txBody>
          <a:bodyPr>
            <a:normAutofit/>
          </a:bodyPr>
          <a:lstStyle/>
          <a:p>
            <a:r>
              <a:rPr lang="en-US" sz="3400" b="1" dirty="0">
                <a:solidFill>
                  <a:srgbClr val="FFFFFF"/>
                </a:solidFill>
              </a:rPr>
              <a:t>Does it matter?</a:t>
            </a:r>
          </a:p>
        </p:txBody>
      </p:sp>
      <p:sp>
        <p:nvSpPr>
          <p:cNvPr id="3" name="Content Placeholder 2">
            <a:extLst>
              <a:ext uri="{FF2B5EF4-FFF2-40B4-BE49-F238E27FC236}">
                <a16:creationId xmlns:a16="http://schemas.microsoft.com/office/drawing/2014/main" id="{D37111CA-5D10-D643-99F7-D59E8C1D7DBC}"/>
              </a:ext>
            </a:extLst>
          </p:cNvPr>
          <p:cNvSpPr>
            <a:spLocks noGrp="1"/>
          </p:cNvSpPr>
          <p:nvPr>
            <p:ph idx="1"/>
          </p:nvPr>
        </p:nvSpPr>
        <p:spPr>
          <a:xfrm>
            <a:off x="1371599" y="2318197"/>
            <a:ext cx="9724031" cy="3683358"/>
          </a:xfrm>
        </p:spPr>
        <p:txBody>
          <a:bodyPr anchor="ctr">
            <a:normAutofit/>
          </a:bodyPr>
          <a:lstStyle/>
          <a:p>
            <a:r>
              <a:rPr lang="en-GB" sz="2000" dirty="0"/>
              <a:t>The complementarity role of general principles of law towards CIL has been illustrated by the </a:t>
            </a:r>
            <a:r>
              <a:rPr lang="en-GB" sz="2000" i="1" dirty="0"/>
              <a:t>LIAMCO v Libya- </a:t>
            </a:r>
            <a:r>
              <a:rPr lang="en-GB" sz="2000" dirty="0"/>
              <a:t>Principles can help clarify certain aspects of CIL whenever the latter is not sufficiently clear to resolve an issue. </a:t>
            </a:r>
          </a:p>
          <a:p>
            <a:r>
              <a:rPr lang="en-GB" sz="2000" dirty="0"/>
              <a:t>General principles may ‘harden’ into CIL ( </a:t>
            </a:r>
            <a:r>
              <a:rPr lang="en-GB" sz="2000" i="1" dirty="0"/>
              <a:t>Corfu Channel Case (UK v Albania, </a:t>
            </a:r>
            <a:r>
              <a:rPr lang="en-GB" sz="2000" dirty="0"/>
              <a:t>Judgment of 9 April 1949, ICJ Reports 1949, 4, 22</a:t>
            </a:r>
            <a:r>
              <a:rPr lang="en-GB" sz="2000" i="1" dirty="0"/>
              <a:t>) </a:t>
            </a:r>
            <a:r>
              <a:rPr lang="en-GB" sz="2000" dirty="0"/>
              <a:t>finding</a:t>
            </a:r>
            <a:r>
              <a:rPr lang="en-GB" sz="2000" i="1" dirty="0"/>
              <a:t> </a:t>
            </a:r>
            <a:r>
              <a:rPr lang="en-GB" sz="2000" dirty="0"/>
              <a:t>that Albania had the obligation to notify approaching ships of the dangers arising from the minefield in its territorial water) transposed into ILC Articles on the Law of the Sea (1956) and later into UNCLOS 1982) requiring </a:t>
            </a:r>
            <a:r>
              <a:rPr lang="en-GB" sz="2000"/>
              <a:t>costal states </a:t>
            </a:r>
            <a:r>
              <a:rPr lang="en-GB" sz="2000" dirty="0"/>
              <a:t>to give publicity to any dangers of navigation of which it has knowledge. </a:t>
            </a:r>
          </a:p>
        </p:txBody>
      </p:sp>
    </p:spTree>
    <p:extLst>
      <p:ext uri="{BB962C8B-B14F-4D97-AF65-F5344CB8AC3E}">
        <p14:creationId xmlns:p14="http://schemas.microsoft.com/office/powerpoint/2010/main" val="190767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1371EB45-E53F-5E4C-8B7C-94A539EB1403}"/>
              </a:ext>
            </a:extLst>
          </p:cNvPr>
          <p:cNvSpPr>
            <a:spLocks noGrp="1"/>
          </p:cNvSpPr>
          <p:nvPr>
            <p:ph type="title"/>
          </p:nvPr>
        </p:nvSpPr>
        <p:spPr>
          <a:xfrm>
            <a:off x="1371599" y="294538"/>
            <a:ext cx="9895951" cy="1033669"/>
          </a:xfrm>
        </p:spPr>
        <p:txBody>
          <a:bodyPr anchor="ctr">
            <a:normAutofit/>
          </a:bodyPr>
          <a:lstStyle/>
          <a:p>
            <a:pPr>
              <a:lnSpc>
                <a:spcPct val="100000"/>
              </a:lnSpc>
            </a:pPr>
            <a:r>
              <a:rPr lang="en-GB" sz="3400" b="1" dirty="0">
                <a:solidFill>
                  <a:srgbClr val="FFFFFF"/>
                </a:solidFill>
              </a:rPr>
              <a:t>Legal Professional Privilege in English law</a:t>
            </a:r>
            <a:endParaRPr lang="en-US" sz="3400"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pPr marL="0" indent="0">
              <a:spcBef>
                <a:spcPts val="1200"/>
              </a:spcBef>
              <a:spcAft>
                <a:spcPts val="1200"/>
              </a:spcAft>
              <a:buNone/>
            </a:pPr>
            <a:r>
              <a:rPr lang="en-GB" sz="2000" dirty="0"/>
              <a:t>Legal professional privilege (‘</a:t>
            </a:r>
            <a:r>
              <a:rPr lang="en-GB" sz="2000" b="1" dirty="0"/>
              <a:t>LPP</a:t>
            </a:r>
            <a:r>
              <a:rPr lang="en-GB" sz="2000" dirty="0"/>
              <a:t>’) is a single integral privilege which contains legal advice privilege and litigation privilege:</a:t>
            </a:r>
          </a:p>
          <a:p>
            <a:pPr>
              <a:spcBef>
                <a:spcPts val="1200"/>
              </a:spcBef>
              <a:spcAft>
                <a:spcPts val="1200"/>
              </a:spcAft>
            </a:pPr>
            <a:r>
              <a:rPr lang="en-GB" sz="2000" dirty="0"/>
              <a:t>Lawyer-client communication, for the purpose of giving/receiving legal advice – either in litigation or non-litigation context (“Legal Advice Privilege” or “</a:t>
            </a:r>
            <a:r>
              <a:rPr lang="en-GB" sz="2000" b="1" dirty="0"/>
              <a:t>LAP</a:t>
            </a:r>
            <a:r>
              <a:rPr lang="en-GB" sz="2000" dirty="0"/>
              <a:t>”)</a:t>
            </a:r>
          </a:p>
          <a:p>
            <a:pPr>
              <a:spcBef>
                <a:spcPts val="1200"/>
              </a:spcBef>
              <a:spcAft>
                <a:spcPts val="1200"/>
              </a:spcAft>
            </a:pPr>
            <a:r>
              <a:rPr lang="en-GB" sz="2000" dirty="0"/>
              <a:t>Lawyer-client communications, including their communications with third parties for the purpose of litigation (“litigation privilege”)</a:t>
            </a:r>
            <a:endParaRPr lang="en-US" sz="2000" dirty="0"/>
          </a:p>
        </p:txBody>
      </p:sp>
    </p:spTree>
    <p:extLst>
      <p:ext uri="{BB962C8B-B14F-4D97-AF65-F5344CB8AC3E}">
        <p14:creationId xmlns:p14="http://schemas.microsoft.com/office/powerpoint/2010/main" val="3241088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BF15B354-327D-BA4F-A2C8-E0163D84BB9D}"/>
              </a:ext>
            </a:extLst>
          </p:cNvPr>
          <p:cNvSpPr>
            <a:spLocks noGrp="1"/>
          </p:cNvSpPr>
          <p:nvPr>
            <p:ph type="title"/>
          </p:nvPr>
        </p:nvSpPr>
        <p:spPr>
          <a:xfrm>
            <a:off x="1371599" y="294538"/>
            <a:ext cx="9895951" cy="1033669"/>
          </a:xfrm>
        </p:spPr>
        <p:txBody>
          <a:bodyPr>
            <a:normAutofit/>
          </a:bodyPr>
          <a:lstStyle/>
          <a:p>
            <a:r>
              <a:rPr lang="en-GB" sz="3400" b="1" dirty="0">
                <a:solidFill>
                  <a:srgbClr val="FFFFFF"/>
                </a:solidFill>
              </a:rPr>
              <a:t>A human right which predates the ECHR </a:t>
            </a:r>
            <a:endParaRPr lang="en-US" sz="3400"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770870"/>
            <a:ext cx="9724031" cy="3683358"/>
          </a:xfrm>
        </p:spPr>
        <p:txBody>
          <a:bodyPr anchor="ctr">
            <a:normAutofit fontScale="92500" lnSpcReduction="10000"/>
          </a:bodyPr>
          <a:lstStyle/>
          <a:p>
            <a:pPr>
              <a:spcBef>
                <a:spcPts val="1200"/>
              </a:spcBef>
              <a:spcAft>
                <a:spcPts val="1200"/>
              </a:spcAft>
            </a:pPr>
            <a:r>
              <a:rPr lang="en-GB" sz="2000" dirty="0"/>
              <a:t>LPP is a common law principle that certain communications and other materials related materials are immune from compulsory disclosure. </a:t>
            </a:r>
            <a:r>
              <a:rPr lang="en-GB" sz="2000" b="1" dirty="0">
                <a:highlight>
                  <a:srgbClr val="FFFF00"/>
                </a:highlight>
              </a:rPr>
              <a:t> </a:t>
            </a:r>
            <a:r>
              <a:rPr lang="en-GB" sz="2000" dirty="0"/>
              <a:t> </a:t>
            </a:r>
          </a:p>
          <a:p>
            <a:pPr>
              <a:spcBef>
                <a:spcPts val="1200"/>
              </a:spcBef>
              <a:spcAft>
                <a:spcPts val="1200"/>
              </a:spcAft>
            </a:pPr>
            <a:r>
              <a:rPr lang="en-GB" sz="2000" dirty="0"/>
              <a:t>Once thought of as merely a rule of evidence, LPP is now accepted as a “fundamental human right long established in the common law” </a:t>
            </a:r>
            <a:r>
              <a:rPr lang="en-GB" sz="2000" i="1" dirty="0"/>
              <a:t>(</a:t>
            </a:r>
            <a:r>
              <a:rPr lang="en-GB" sz="2000" i="1" u="sng" dirty="0"/>
              <a:t>ex p. Morgan Grenfell &amp; Co Ltd</a:t>
            </a:r>
            <a:r>
              <a:rPr lang="en-GB" sz="2000" i="1" dirty="0"/>
              <a:t> </a:t>
            </a:r>
            <a:r>
              <a:rPr lang="en-GB" sz="2000" dirty="0"/>
              <a:t>[2002] UKHL 21, </a:t>
            </a:r>
            <a:r>
              <a:rPr lang="en-GB" sz="2000" i="1" dirty="0"/>
              <a:t>per </a:t>
            </a:r>
            <a:r>
              <a:rPr lang="en-GB" sz="2000" dirty="0"/>
              <a:t>Lord Hoffmann, at [7]), essential to the rule of law and facilitating access to justice.</a:t>
            </a:r>
          </a:p>
          <a:p>
            <a:pPr>
              <a:spcBef>
                <a:spcPts val="1200"/>
              </a:spcBef>
              <a:spcAft>
                <a:spcPts val="1200"/>
              </a:spcAft>
            </a:pPr>
            <a:r>
              <a:rPr lang="en-GB" sz="2000" dirty="0"/>
              <a:t>The right is “absolute”: courts do not engage in a balancing exercise between the right of the client and the public interest in maximising the chance of the truth emerging: </a:t>
            </a:r>
            <a:r>
              <a:rPr lang="en-US" sz="2000" dirty="0"/>
              <a:t>the “balance between privilege and truth has already been struck in </a:t>
            </a:r>
            <a:r>
              <a:rPr lang="en-US" sz="2000" dirty="0" err="1"/>
              <a:t>favour</a:t>
            </a:r>
            <a:r>
              <a:rPr lang="en-US" sz="2000" dirty="0"/>
              <a:t> of the former…” (</a:t>
            </a:r>
            <a:r>
              <a:rPr lang="en-GB" sz="2000" i="1" u="sng" dirty="0"/>
              <a:t>I</a:t>
            </a:r>
            <a:r>
              <a:rPr lang="en-US" sz="2000" i="1" u="sng" dirty="0" err="1"/>
              <a:t>stil</a:t>
            </a:r>
            <a:r>
              <a:rPr lang="en-US" sz="2000" i="1" u="sng" dirty="0"/>
              <a:t> Group Inc v Zahoor</a:t>
            </a:r>
            <a:r>
              <a:rPr lang="en-US" sz="2000" i="1" dirty="0"/>
              <a:t> </a:t>
            </a:r>
            <a:r>
              <a:rPr lang="en-US" sz="2000" dirty="0"/>
              <a:t>[2003] EWHC 165 (Ch), </a:t>
            </a:r>
            <a:r>
              <a:rPr lang="en-US" sz="2000" i="1" dirty="0"/>
              <a:t>per </a:t>
            </a:r>
            <a:r>
              <a:rPr lang="en-US" sz="2000" dirty="0"/>
              <a:t>Collins J).</a:t>
            </a:r>
            <a:endParaRPr lang="en-GB" sz="2000" dirty="0"/>
          </a:p>
          <a:p>
            <a:pPr marL="0" indent="0">
              <a:buNone/>
            </a:pPr>
            <a:endParaRPr lang="en-US" sz="2000" dirty="0"/>
          </a:p>
        </p:txBody>
      </p:sp>
    </p:spTree>
    <p:extLst>
      <p:ext uri="{BB962C8B-B14F-4D97-AF65-F5344CB8AC3E}">
        <p14:creationId xmlns:p14="http://schemas.microsoft.com/office/powerpoint/2010/main" val="70622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32FA8E02-DD5F-0E48-A07D-D66728AE7193}"/>
              </a:ext>
            </a:extLst>
          </p:cNvPr>
          <p:cNvSpPr>
            <a:spLocks noGrp="1"/>
          </p:cNvSpPr>
          <p:nvPr>
            <p:ph type="title"/>
          </p:nvPr>
        </p:nvSpPr>
        <p:spPr>
          <a:xfrm>
            <a:off x="1371599" y="294538"/>
            <a:ext cx="9895951" cy="1033669"/>
          </a:xfrm>
        </p:spPr>
        <p:txBody>
          <a:bodyPr>
            <a:noAutofit/>
          </a:bodyPr>
          <a:lstStyle/>
          <a:p>
            <a:r>
              <a:rPr lang="en-GB" sz="3400" b="1" dirty="0">
                <a:solidFill>
                  <a:srgbClr val="FFFFFF"/>
                </a:solidFill>
              </a:rPr>
              <a:t>LAP Rationale</a:t>
            </a:r>
            <a:endParaRPr lang="en-US" sz="3400" dirty="0">
              <a:solidFill>
                <a:srgbClr val="FFFFFF"/>
              </a:solidFill>
            </a:endParaRP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r>
              <a:rPr lang="en-GB" sz="2000" dirty="0"/>
              <a:t>Communications between client and lawyer are confidential.</a:t>
            </a:r>
          </a:p>
          <a:p>
            <a:r>
              <a:rPr lang="en-GB" sz="2000" dirty="0"/>
              <a:t>Lawyer’s duty vis-à-vis his client extends beyond the mere legal duty of confidence to include a duty both in contract and in tort not to reveal private information about a client if this would adversely affect his interests, </a:t>
            </a:r>
            <a:r>
              <a:rPr lang="en-GB" sz="2000" u="sng" dirty="0"/>
              <a:t>even if that information was already in the public domain. </a:t>
            </a:r>
            <a:r>
              <a:rPr lang="en-GB" sz="2000" dirty="0"/>
              <a:t>(</a:t>
            </a:r>
            <a:r>
              <a:rPr lang="en-GB" sz="2000" i="1" dirty="0"/>
              <a:t>Hilton v Barker Booth &amp;Eastwood</a:t>
            </a:r>
            <a:r>
              <a:rPr lang="en-GB" sz="2000" dirty="0"/>
              <a:t>) [</a:t>
            </a:r>
            <a:r>
              <a:rPr lang="en-GB" sz="2000" b="1" dirty="0"/>
              <a:t>Para 2.83 </a:t>
            </a:r>
            <a:r>
              <a:rPr lang="en-GB" sz="2000" b="1" dirty="0" err="1"/>
              <a:t>Thanki</a:t>
            </a:r>
            <a:r>
              <a:rPr lang="en-GB" sz="2000" b="1" dirty="0"/>
              <a:t>]</a:t>
            </a:r>
            <a:r>
              <a:rPr lang="en-GB" sz="2000" dirty="0"/>
              <a:t> </a:t>
            </a:r>
          </a:p>
          <a:p>
            <a:r>
              <a:rPr lang="en-GB" sz="2000" dirty="0"/>
              <a:t>The privilege belongs to the client, and it is the client’s to waive.</a:t>
            </a:r>
          </a:p>
          <a:p>
            <a:endParaRPr lang="en-US" sz="2000" dirty="0"/>
          </a:p>
        </p:txBody>
      </p:sp>
    </p:spTree>
    <p:extLst>
      <p:ext uri="{BB962C8B-B14F-4D97-AF65-F5344CB8AC3E}">
        <p14:creationId xmlns:p14="http://schemas.microsoft.com/office/powerpoint/2010/main" val="3027304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CD7C307B-4D8A-5F44-A75A-18923E6ACAA5}"/>
              </a:ext>
            </a:extLst>
          </p:cNvPr>
          <p:cNvSpPr>
            <a:spLocks noGrp="1"/>
          </p:cNvSpPr>
          <p:nvPr>
            <p:ph type="title"/>
          </p:nvPr>
        </p:nvSpPr>
        <p:spPr>
          <a:xfrm>
            <a:off x="1371599" y="294538"/>
            <a:ext cx="9895951" cy="1033669"/>
          </a:xfrm>
        </p:spPr>
        <p:txBody>
          <a:bodyPr>
            <a:normAutofit/>
          </a:bodyPr>
          <a:lstStyle/>
          <a:p>
            <a:r>
              <a:rPr lang="en-US" sz="3400" b="1" dirty="0">
                <a:solidFill>
                  <a:srgbClr val="FFFFFF"/>
                </a:solidFill>
              </a:rPr>
              <a:t>Although LPP is “absolute”, there are exceptions</a:t>
            </a: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318197"/>
            <a:ext cx="9724031" cy="3683358"/>
          </a:xfrm>
        </p:spPr>
        <p:txBody>
          <a:bodyPr anchor="ctr">
            <a:normAutofit/>
          </a:bodyPr>
          <a:lstStyle/>
          <a:p>
            <a:r>
              <a:rPr lang="en-GB" sz="2000" b="1" dirty="0"/>
              <a:t>The “crime/fraud”</a:t>
            </a:r>
            <a:r>
              <a:rPr lang="en-GB" sz="2000" dirty="0"/>
              <a:t> exception to the privilege is where the lawyer-client relationship is being used to commit a crime or fraud, or to conceal the commission of a crime/ fraud. The lawyer’s awareness in this case of the criminality involved is not essential to the exception. </a:t>
            </a:r>
          </a:p>
          <a:p>
            <a:r>
              <a:rPr lang="en-GB" sz="2000" b="1" dirty="0"/>
              <a:t>National Security</a:t>
            </a:r>
            <a:r>
              <a:rPr lang="en-GB" sz="2000" dirty="0"/>
              <a:t> concerns allow for interception but this requires prior judicial authority </a:t>
            </a:r>
          </a:p>
          <a:p>
            <a:pPr marL="0" indent="0">
              <a:buNone/>
            </a:pPr>
            <a:endParaRPr lang="en-GB" sz="2000" dirty="0"/>
          </a:p>
          <a:p>
            <a:pPr marL="0" indent="0">
              <a:buNone/>
            </a:pPr>
            <a:endParaRPr lang="en-US" sz="2000" dirty="0"/>
          </a:p>
        </p:txBody>
      </p:sp>
    </p:spTree>
    <p:extLst>
      <p:ext uri="{BB962C8B-B14F-4D97-AF65-F5344CB8AC3E}">
        <p14:creationId xmlns:p14="http://schemas.microsoft.com/office/powerpoint/2010/main" val="1136966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F2D285E4-2400-8143-AC01-1C3ED6F0FB3A}"/>
              </a:ext>
            </a:extLst>
          </p:cNvPr>
          <p:cNvSpPr>
            <a:spLocks noGrp="1"/>
          </p:cNvSpPr>
          <p:nvPr>
            <p:ph type="title"/>
          </p:nvPr>
        </p:nvSpPr>
        <p:spPr>
          <a:xfrm>
            <a:off x="1371599" y="294538"/>
            <a:ext cx="9895951" cy="1033669"/>
          </a:xfrm>
        </p:spPr>
        <p:txBody>
          <a:bodyPr>
            <a:normAutofit/>
          </a:bodyPr>
          <a:lstStyle/>
          <a:p>
            <a:r>
              <a:rPr lang="en-US" sz="3400" b="1" dirty="0">
                <a:solidFill>
                  <a:srgbClr val="FFFFFF"/>
                </a:solidFill>
              </a:rPr>
              <a:t>LAP protection varies by jurisdiction</a:t>
            </a:r>
          </a:p>
        </p:txBody>
      </p:sp>
      <p:sp>
        <p:nvSpPr>
          <p:cNvPr id="3" name="Content Placeholder 2">
            <a:extLst>
              <a:ext uri="{FF2B5EF4-FFF2-40B4-BE49-F238E27FC236}">
                <a16:creationId xmlns:a16="http://schemas.microsoft.com/office/drawing/2014/main" id="{DEF4EE39-7A99-D049-8981-FB552D0D3C4E}"/>
              </a:ext>
            </a:extLst>
          </p:cNvPr>
          <p:cNvSpPr>
            <a:spLocks noGrp="1"/>
          </p:cNvSpPr>
          <p:nvPr>
            <p:ph idx="1"/>
          </p:nvPr>
        </p:nvSpPr>
        <p:spPr>
          <a:xfrm>
            <a:off x="1371599" y="2218609"/>
            <a:ext cx="9724031" cy="3683358"/>
          </a:xfrm>
        </p:spPr>
        <p:txBody>
          <a:bodyPr anchor="ctr">
            <a:noAutofit/>
          </a:bodyPr>
          <a:lstStyle/>
          <a:p>
            <a:r>
              <a:rPr lang="en-GB" sz="2000" dirty="0"/>
              <a:t>The principle of lawyer-client confidentiality in criminal proceedings appears to be recognised in all jurisdictions, except in Japan, but recent Japanese case law shows that courts are, however, applying LAP in practice (depending on the circumstances of the case).</a:t>
            </a:r>
          </a:p>
          <a:p>
            <a:r>
              <a:rPr lang="en-GB" sz="2000" dirty="0"/>
              <a:t>LAP cannot always be claimed in response to disclosure orders in civil litigation (e.g. in Austria)</a:t>
            </a:r>
          </a:p>
          <a:p>
            <a:r>
              <a:rPr lang="en-GB" sz="2000" dirty="0"/>
              <a:t>In common law countries, LAP is enjoyed by both independent and in-house lawyers, if certain conditions are satisfied. But in EU legal contexts sometimes the employed status of in-house lawyers deprives their client of LAP over their advice (</a:t>
            </a:r>
            <a:r>
              <a:rPr lang="en-GB" sz="2000" i="1" dirty="0"/>
              <a:t>Akzo Nobel: Case C-550/07 P, 14/09/2010, §§40-41)</a:t>
            </a:r>
          </a:p>
          <a:p>
            <a:r>
              <a:rPr lang="en-GB" sz="2000" dirty="0"/>
              <a:t>Similar trends exist in China and Switzerland.</a:t>
            </a:r>
          </a:p>
        </p:txBody>
      </p:sp>
    </p:spTree>
    <p:extLst>
      <p:ext uri="{BB962C8B-B14F-4D97-AF65-F5344CB8AC3E}">
        <p14:creationId xmlns:p14="http://schemas.microsoft.com/office/powerpoint/2010/main" val="148418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Title 1">
            <a:extLst>
              <a:ext uri="{FF2B5EF4-FFF2-40B4-BE49-F238E27FC236}">
                <a16:creationId xmlns:a16="http://schemas.microsoft.com/office/drawing/2014/main" id="{5F7EEF5E-445D-5038-EBA7-40DC55D637A2}"/>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b="1" kern="1200" dirty="0">
                <a:solidFill>
                  <a:srgbClr val="FFFFFF"/>
                </a:solidFill>
                <a:cs typeface="+mj-cs"/>
              </a:rPr>
              <a:t> 		</a:t>
            </a:r>
            <a:br>
              <a:rPr lang="en-US" sz="4800" b="1" kern="1200" dirty="0">
                <a:solidFill>
                  <a:srgbClr val="FFFFFF"/>
                </a:solidFill>
                <a:cs typeface="+mj-cs"/>
              </a:rPr>
            </a:br>
            <a:br>
              <a:rPr lang="en-US" sz="4800" b="1" kern="1200" dirty="0">
                <a:solidFill>
                  <a:srgbClr val="FFFFFF"/>
                </a:solidFill>
                <a:cs typeface="+mj-cs"/>
              </a:rPr>
            </a:br>
            <a:r>
              <a:rPr lang="en-US" sz="4800" b="1" kern="1200" dirty="0">
                <a:solidFill>
                  <a:srgbClr val="FFFFFF"/>
                </a:solidFill>
                <a:cs typeface="+mj-cs"/>
              </a:rPr>
              <a:t>European Court of Human Rights</a:t>
            </a:r>
            <a:endParaRPr lang="en-US" sz="4800" kern="1200" dirty="0">
              <a:solidFill>
                <a:srgbClr val="FFFFFF"/>
              </a:solidFill>
              <a:cs typeface="+mj-cs"/>
            </a:endParaRPr>
          </a:p>
        </p:txBody>
      </p:sp>
    </p:spTree>
    <p:extLst>
      <p:ext uri="{BB962C8B-B14F-4D97-AF65-F5344CB8AC3E}">
        <p14:creationId xmlns:p14="http://schemas.microsoft.com/office/powerpoint/2010/main" val="1304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9"/>
                                        </p:tgtEl>
                                        <p:attrNameLst>
                                          <p:attrName>style.visibility</p:attrName>
                                        </p:attrNameLst>
                                      </p:cBhvr>
                                      <p:to>
                                        <p:strVal val="visible"/>
                                      </p:to>
                                    </p:set>
                                    <p:animEffect transition="in" filter="fade">
                                      <p:cBhvr>
                                        <p:cTn id="7" dur="4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2053</TotalTime>
  <Words>2951</Words>
  <Application>Microsoft Macintosh PowerPoint</Application>
  <PresentationFormat>Widescreen</PresentationFormat>
  <Paragraphs>144</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Helvetica</vt:lpstr>
      <vt:lpstr>Office Theme</vt:lpstr>
      <vt:lpstr>Legal Advice Privilege:  An emerging norm of customary international law? </vt:lpstr>
      <vt:lpstr>PowerPoint Presentation</vt:lpstr>
      <vt:lpstr>    Foundations</vt:lpstr>
      <vt:lpstr>Legal Professional Privilege in English law</vt:lpstr>
      <vt:lpstr>A human right which predates the ECHR </vt:lpstr>
      <vt:lpstr>LAP Rationale</vt:lpstr>
      <vt:lpstr>Although LPP is “absolute”, there are exceptions</vt:lpstr>
      <vt:lpstr>LAP protection varies by jurisdiction</vt:lpstr>
      <vt:lpstr>     European Court of Human Rights</vt:lpstr>
      <vt:lpstr>PowerPoint Presentation</vt:lpstr>
      <vt:lpstr>The rationale behind Article 8 and LAP protection (cont.)</vt:lpstr>
      <vt:lpstr>Article 8 also applies to lawyers </vt:lpstr>
      <vt:lpstr>The rationale behind Article 6 </vt:lpstr>
      <vt:lpstr>The rationale behind Article 6 (cont.)</vt:lpstr>
      <vt:lpstr>The rationale behind Article 6 (cont.)</vt:lpstr>
      <vt:lpstr>Article 6 protection breached - Examples </vt:lpstr>
      <vt:lpstr>Article 6 protection is not absolute </vt:lpstr>
      <vt:lpstr>PowerPoint Presentation</vt:lpstr>
      <vt:lpstr>Timor-Leste v Australia</vt:lpstr>
      <vt:lpstr>Timor-Leste v Australia (cont.)</vt:lpstr>
      <vt:lpstr>Timor-Leste v Australia (cont.)</vt:lpstr>
      <vt:lpstr>Timor-Leste v Australia (cont.)</vt:lpstr>
      <vt:lpstr>PowerPoint Presentation</vt:lpstr>
      <vt:lpstr>J v the Republic of Peru (2013)*</vt:lpstr>
      <vt:lpstr>Lopez et al v Argentina, (2019)</vt:lpstr>
      <vt:lpstr>PowerPoint Presentation</vt:lpstr>
      <vt:lpstr>Patrick Okiring and Agupio Samson v Republic of Uganda</vt:lpstr>
      <vt:lpstr>Civil Liberties Organisation &amp; ors v Nigeria</vt:lpstr>
      <vt:lpstr>PowerPoint Presentation</vt:lpstr>
      <vt:lpstr>PowerPoint Presentation</vt:lpstr>
      <vt:lpstr>The UN Basic Principles on the Role of Lawyers</vt:lpstr>
      <vt:lpstr>The IBA International Principles on Conduct for the Legal Profession</vt:lpstr>
      <vt:lpstr>PowerPoint Presentation</vt:lpstr>
      <vt:lpstr>“What we talk about when we talk about general principles of law” XUAN Shao OUP, 2021</vt:lpstr>
      <vt:lpstr>Provisional Views</vt:lpstr>
      <vt:lpstr>Does it matter?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INVESTMENT TREATY ARBITRATION: THE BALKAN EXPERIENCE</dc:title>
  <dc:creator>Klentiana Mahmutaj</dc:creator>
  <cp:lastModifiedBy>Klentiana Mahmutaj</cp:lastModifiedBy>
  <cp:revision>102</cp:revision>
  <dcterms:created xsi:type="dcterms:W3CDTF">2021-07-04T16:43:05Z</dcterms:created>
  <dcterms:modified xsi:type="dcterms:W3CDTF">2022-07-15T08:06:24Z</dcterms:modified>
</cp:coreProperties>
</file>