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12" r:id="rId2"/>
    <p:sldId id="432" r:id="rId3"/>
    <p:sldId id="413" r:id="rId4"/>
    <p:sldId id="433" r:id="rId5"/>
    <p:sldId id="436" r:id="rId6"/>
    <p:sldId id="417" r:id="rId7"/>
    <p:sldId id="415" r:id="rId8"/>
    <p:sldId id="428" r:id="rId9"/>
    <p:sldId id="437" r:id="rId10"/>
    <p:sldId id="434" r:id="rId11"/>
    <p:sldId id="418" r:id="rId12"/>
    <p:sldId id="424" r:id="rId13"/>
    <p:sldId id="435" r:id="rId14"/>
    <p:sldId id="430" r:id="rId15"/>
    <p:sldId id="419" r:id="rId16"/>
    <p:sldId id="422" r:id="rId17"/>
    <p:sldId id="423" r:id="rId18"/>
    <p:sldId id="425" r:id="rId19"/>
    <p:sldId id="429" r:id="rId20"/>
    <p:sldId id="42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68" autoAdjust="0"/>
  </p:normalViewPr>
  <p:slideViewPr>
    <p:cSldViewPr snapToGrid="0">
      <p:cViewPr varScale="1">
        <p:scale>
          <a:sx n="50" d="100"/>
          <a:sy n="50" d="100"/>
        </p:scale>
        <p:origin x="12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136C7-3859-406A-9AF4-2D37624BC8C6}" type="datetimeFigureOut">
              <a:rPr lang="en-GB" smtClean="0"/>
              <a:t>18/07/2022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6A813-5DEF-491D-9BE8-915D049FE431}" type="slidenum">
              <a:rPr lang="en-GB" smtClean="0"/>
              <a:t>‹#›</a:t>
            </a:fld>
            <a:endParaRPr lang="en-GB"/>
          </a:p>
        </p:txBody>
      </p:sp>
    </p:spTree>
    <p:extLst>
      <p:ext uri="{BB962C8B-B14F-4D97-AF65-F5344CB8AC3E}">
        <p14:creationId xmlns:p14="http://schemas.microsoft.com/office/powerpoint/2010/main" val="232493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26A813-5DEF-491D-9BE8-915D049FE431}" type="slidenum">
              <a:rPr lang="en-GB" smtClean="0"/>
              <a:t>13</a:t>
            </a:fld>
            <a:endParaRPr lang="en-GB"/>
          </a:p>
        </p:txBody>
      </p:sp>
    </p:spTree>
    <p:extLst>
      <p:ext uri="{BB962C8B-B14F-4D97-AF65-F5344CB8AC3E}">
        <p14:creationId xmlns:p14="http://schemas.microsoft.com/office/powerpoint/2010/main" val="3040839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26A813-5DEF-491D-9BE8-915D049FE431}" type="slidenum">
              <a:rPr lang="en-GB" smtClean="0"/>
              <a:t>14</a:t>
            </a:fld>
            <a:endParaRPr lang="en-GB"/>
          </a:p>
        </p:txBody>
      </p:sp>
    </p:spTree>
    <p:extLst>
      <p:ext uri="{BB962C8B-B14F-4D97-AF65-F5344CB8AC3E}">
        <p14:creationId xmlns:p14="http://schemas.microsoft.com/office/powerpoint/2010/main" val="998114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26A813-5DEF-491D-9BE8-915D049FE431}" type="slidenum">
              <a:rPr lang="en-GB" smtClean="0"/>
              <a:t>15</a:t>
            </a:fld>
            <a:endParaRPr lang="en-GB"/>
          </a:p>
        </p:txBody>
      </p:sp>
    </p:spTree>
    <p:extLst>
      <p:ext uri="{BB962C8B-B14F-4D97-AF65-F5344CB8AC3E}">
        <p14:creationId xmlns:p14="http://schemas.microsoft.com/office/powerpoint/2010/main" val="418377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26A813-5DEF-491D-9BE8-915D049FE431}" type="slidenum">
              <a:rPr lang="en-GB" smtClean="0"/>
              <a:t>16</a:t>
            </a:fld>
            <a:endParaRPr lang="en-GB"/>
          </a:p>
        </p:txBody>
      </p:sp>
    </p:spTree>
    <p:extLst>
      <p:ext uri="{BB962C8B-B14F-4D97-AF65-F5344CB8AC3E}">
        <p14:creationId xmlns:p14="http://schemas.microsoft.com/office/powerpoint/2010/main" val="2496966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26A813-5DEF-491D-9BE8-915D049FE431}" type="slidenum">
              <a:rPr lang="en-GB" smtClean="0"/>
              <a:t>17</a:t>
            </a:fld>
            <a:endParaRPr lang="en-GB"/>
          </a:p>
        </p:txBody>
      </p:sp>
    </p:spTree>
    <p:extLst>
      <p:ext uri="{BB962C8B-B14F-4D97-AF65-F5344CB8AC3E}">
        <p14:creationId xmlns:p14="http://schemas.microsoft.com/office/powerpoint/2010/main" val="3156592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26A813-5DEF-491D-9BE8-915D049FE431}" type="slidenum">
              <a:rPr lang="en-GB" smtClean="0"/>
              <a:t>19</a:t>
            </a:fld>
            <a:endParaRPr lang="en-GB"/>
          </a:p>
        </p:txBody>
      </p:sp>
    </p:spTree>
    <p:extLst>
      <p:ext uri="{BB962C8B-B14F-4D97-AF65-F5344CB8AC3E}">
        <p14:creationId xmlns:p14="http://schemas.microsoft.com/office/powerpoint/2010/main" val="1178182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26A813-5DEF-491D-9BE8-915D049FE431}" type="slidenum">
              <a:rPr lang="en-GB" smtClean="0"/>
              <a:t>20</a:t>
            </a:fld>
            <a:endParaRPr lang="en-GB"/>
          </a:p>
        </p:txBody>
      </p:sp>
    </p:spTree>
    <p:extLst>
      <p:ext uri="{BB962C8B-B14F-4D97-AF65-F5344CB8AC3E}">
        <p14:creationId xmlns:p14="http://schemas.microsoft.com/office/powerpoint/2010/main" val="1489840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26A813-5DEF-491D-9BE8-915D049FE431}" type="slidenum">
              <a:rPr lang="en-GB" smtClean="0"/>
              <a:t>3</a:t>
            </a:fld>
            <a:endParaRPr lang="en-GB"/>
          </a:p>
        </p:txBody>
      </p:sp>
    </p:spTree>
    <p:extLst>
      <p:ext uri="{BB962C8B-B14F-4D97-AF65-F5344CB8AC3E}">
        <p14:creationId xmlns:p14="http://schemas.microsoft.com/office/powerpoint/2010/main" val="389744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26A813-5DEF-491D-9BE8-915D049FE431}" type="slidenum">
              <a:rPr lang="en-GB" smtClean="0"/>
              <a:t>4</a:t>
            </a:fld>
            <a:endParaRPr lang="en-GB"/>
          </a:p>
        </p:txBody>
      </p:sp>
    </p:spTree>
    <p:extLst>
      <p:ext uri="{BB962C8B-B14F-4D97-AF65-F5344CB8AC3E}">
        <p14:creationId xmlns:p14="http://schemas.microsoft.com/office/powerpoint/2010/main" val="345145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26A813-5DEF-491D-9BE8-915D049FE431}" type="slidenum">
              <a:rPr lang="en-GB" smtClean="0"/>
              <a:t>6</a:t>
            </a:fld>
            <a:endParaRPr lang="en-GB"/>
          </a:p>
        </p:txBody>
      </p:sp>
    </p:spTree>
    <p:extLst>
      <p:ext uri="{BB962C8B-B14F-4D97-AF65-F5344CB8AC3E}">
        <p14:creationId xmlns:p14="http://schemas.microsoft.com/office/powerpoint/2010/main" val="348169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26A813-5DEF-491D-9BE8-915D049FE431}" type="slidenum">
              <a:rPr lang="en-GB" smtClean="0"/>
              <a:t>7</a:t>
            </a:fld>
            <a:endParaRPr lang="en-GB"/>
          </a:p>
        </p:txBody>
      </p:sp>
    </p:spTree>
    <p:extLst>
      <p:ext uri="{BB962C8B-B14F-4D97-AF65-F5344CB8AC3E}">
        <p14:creationId xmlns:p14="http://schemas.microsoft.com/office/powerpoint/2010/main" val="366531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58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26A813-5DEF-491D-9BE8-915D049FE431}" type="slidenum">
              <a:rPr lang="en-GB" smtClean="0"/>
              <a:t>9</a:t>
            </a:fld>
            <a:endParaRPr lang="en-GB"/>
          </a:p>
        </p:txBody>
      </p:sp>
    </p:spTree>
    <p:extLst>
      <p:ext uri="{BB962C8B-B14F-4D97-AF65-F5344CB8AC3E}">
        <p14:creationId xmlns:p14="http://schemas.microsoft.com/office/powerpoint/2010/main" val="356846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26A813-5DEF-491D-9BE8-915D049FE431}" type="slidenum">
              <a:rPr lang="en-GB" smtClean="0"/>
              <a:t>11</a:t>
            </a:fld>
            <a:endParaRPr lang="en-GB"/>
          </a:p>
        </p:txBody>
      </p:sp>
    </p:spTree>
    <p:extLst>
      <p:ext uri="{BB962C8B-B14F-4D97-AF65-F5344CB8AC3E}">
        <p14:creationId xmlns:p14="http://schemas.microsoft.com/office/powerpoint/2010/main" val="3789070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ADF3-B855-408B-A1D3-9A3C4C6F3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12460D-2091-43AC-B9A9-21B84B312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7CCE45-2517-4C83-BE9F-C0DB98C2FD5C}"/>
              </a:ext>
            </a:extLst>
          </p:cNvPr>
          <p:cNvSpPr>
            <a:spLocks noGrp="1"/>
          </p:cNvSpPr>
          <p:nvPr>
            <p:ph type="dt" sz="half" idx="10"/>
          </p:nvPr>
        </p:nvSpPr>
        <p:spPr/>
        <p:txBody>
          <a:bodyPr/>
          <a:lstStyle/>
          <a:p>
            <a:fld id="{FAFC3B8B-E5D8-47D9-BBC4-50DBEA7D8B4B}" type="datetimeFigureOut">
              <a:rPr lang="en-GB" smtClean="0"/>
              <a:t>18/07/2022</a:t>
            </a:fld>
            <a:endParaRPr lang="en-GB"/>
          </a:p>
        </p:txBody>
      </p:sp>
      <p:sp>
        <p:nvSpPr>
          <p:cNvPr id="5" name="Footer Placeholder 4">
            <a:extLst>
              <a:ext uri="{FF2B5EF4-FFF2-40B4-BE49-F238E27FC236}">
                <a16:creationId xmlns:a16="http://schemas.microsoft.com/office/drawing/2014/main" id="{5759D684-03A8-47DA-A59A-2D267A42D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C6938-D3A6-4E0F-AB7B-5DAFDC346D4B}"/>
              </a:ext>
            </a:extLst>
          </p:cNvPr>
          <p:cNvSpPr>
            <a:spLocks noGrp="1"/>
          </p:cNvSpPr>
          <p:nvPr>
            <p:ph type="sldNum" sz="quarter" idx="12"/>
          </p:nvPr>
        </p:nvSpPr>
        <p:spPr/>
        <p:txBody>
          <a:bodyPr/>
          <a:lstStyle/>
          <a:p>
            <a:fld id="{6B6BC108-591F-4BD5-8502-57DBFBC18CDE}" type="slidenum">
              <a:rPr lang="en-GB" smtClean="0"/>
              <a:t>‹#›</a:t>
            </a:fld>
            <a:endParaRPr lang="en-GB"/>
          </a:p>
        </p:txBody>
      </p:sp>
    </p:spTree>
    <p:extLst>
      <p:ext uri="{BB962C8B-B14F-4D97-AF65-F5344CB8AC3E}">
        <p14:creationId xmlns:p14="http://schemas.microsoft.com/office/powerpoint/2010/main" val="118764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DB70-C69A-44E3-B15F-89068E291F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C0504E-FFDD-4E68-AD37-6B499FE301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114479-DFB9-424D-8C3C-C94A8C4D65CE}"/>
              </a:ext>
            </a:extLst>
          </p:cNvPr>
          <p:cNvSpPr>
            <a:spLocks noGrp="1"/>
          </p:cNvSpPr>
          <p:nvPr>
            <p:ph type="dt" sz="half" idx="10"/>
          </p:nvPr>
        </p:nvSpPr>
        <p:spPr/>
        <p:txBody>
          <a:bodyPr/>
          <a:lstStyle/>
          <a:p>
            <a:fld id="{FAFC3B8B-E5D8-47D9-BBC4-50DBEA7D8B4B}" type="datetimeFigureOut">
              <a:rPr lang="en-GB" smtClean="0"/>
              <a:t>18/07/2022</a:t>
            </a:fld>
            <a:endParaRPr lang="en-GB"/>
          </a:p>
        </p:txBody>
      </p:sp>
      <p:sp>
        <p:nvSpPr>
          <p:cNvPr id="5" name="Footer Placeholder 4">
            <a:extLst>
              <a:ext uri="{FF2B5EF4-FFF2-40B4-BE49-F238E27FC236}">
                <a16:creationId xmlns:a16="http://schemas.microsoft.com/office/drawing/2014/main" id="{EB7B2664-42BC-476A-BD90-1C1086F92A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043C85-E591-41D6-BFDD-A5ED36FCB642}"/>
              </a:ext>
            </a:extLst>
          </p:cNvPr>
          <p:cNvSpPr>
            <a:spLocks noGrp="1"/>
          </p:cNvSpPr>
          <p:nvPr>
            <p:ph type="sldNum" sz="quarter" idx="12"/>
          </p:nvPr>
        </p:nvSpPr>
        <p:spPr/>
        <p:txBody>
          <a:bodyPr/>
          <a:lstStyle/>
          <a:p>
            <a:fld id="{6B6BC108-591F-4BD5-8502-57DBFBC18CDE}" type="slidenum">
              <a:rPr lang="en-GB" smtClean="0"/>
              <a:t>‹#›</a:t>
            </a:fld>
            <a:endParaRPr lang="en-GB"/>
          </a:p>
        </p:txBody>
      </p:sp>
    </p:spTree>
    <p:extLst>
      <p:ext uri="{BB962C8B-B14F-4D97-AF65-F5344CB8AC3E}">
        <p14:creationId xmlns:p14="http://schemas.microsoft.com/office/powerpoint/2010/main" val="223375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4CF22A-3791-41B2-9E28-9F4B970633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1C3CCA-820C-4B9E-96E8-CF3AF20BAE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E7092E-0074-41E8-86A0-EC65760E6560}"/>
              </a:ext>
            </a:extLst>
          </p:cNvPr>
          <p:cNvSpPr>
            <a:spLocks noGrp="1"/>
          </p:cNvSpPr>
          <p:nvPr>
            <p:ph type="dt" sz="half" idx="10"/>
          </p:nvPr>
        </p:nvSpPr>
        <p:spPr/>
        <p:txBody>
          <a:bodyPr/>
          <a:lstStyle/>
          <a:p>
            <a:fld id="{FAFC3B8B-E5D8-47D9-BBC4-50DBEA7D8B4B}" type="datetimeFigureOut">
              <a:rPr lang="en-GB" smtClean="0"/>
              <a:t>18/07/2022</a:t>
            </a:fld>
            <a:endParaRPr lang="en-GB"/>
          </a:p>
        </p:txBody>
      </p:sp>
      <p:sp>
        <p:nvSpPr>
          <p:cNvPr id="5" name="Footer Placeholder 4">
            <a:extLst>
              <a:ext uri="{FF2B5EF4-FFF2-40B4-BE49-F238E27FC236}">
                <a16:creationId xmlns:a16="http://schemas.microsoft.com/office/drawing/2014/main" id="{B5FEE5C3-FA97-432F-A945-A8A1287EF5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F93409-BCE6-4BA1-B7F5-3626DC4A2DD4}"/>
              </a:ext>
            </a:extLst>
          </p:cNvPr>
          <p:cNvSpPr>
            <a:spLocks noGrp="1"/>
          </p:cNvSpPr>
          <p:nvPr>
            <p:ph type="sldNum" sz="quarter" idx="12"/>
          </p:nvPr>
        </p:nvSpPr>
        <p:spPr/>
        <p:txBody>
          <a:bodyPr/>
          <a:lstStyle/>
          <a:p>
            <a:fld id="{6B6BC108-591F-4BD5-8502-57DBFBC18CDE}" type="slidenum">
              <a:rPr lang="en-GB" smtClean="0"/>
              <a:t>‹#›</a:t>
            </a:fld>
            <a:endParaRPr lang="en-GB"/>
          </a:p>
        </p:txBody>
      </p:sp>
    </p:spTree>
    <p:extLst>
      <p:ext uri="{BB962C8B-B14F-4D97-AF65-F5344CB8AC3E}">
        <p14:creationId xmlns:p14="http://schemas.microsoft.com/office/powerpoint/2010/main" val="77813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ey-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169664" cy="999935"/>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6"/>
            <a:ext cx="4169664" cy="3206751"/>
          </a:xfrm>
          <a:prstGeom prst="rect">
            <a:avLst/>
          </a:prstGeom>
        </p:spPr>
        <p:txBody>
          <a:bodyPr/>
          <a:lstStyle>
            <a:lvl1pPr marL="0" indent="0">
              <a:lnSpc>
                <a:spcPct val="100000"/>
              </a:lnSpc>
              <a:buFontTx/>
              <a:buNone/>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641" y="5782559"/>
            <a:ext cx="1832169" cy="705600"/>
          </a:xfrm>
          <a:prstGeom prst="rect">
            <a:avLst/>
          </a:prstGeom>
        </p:spPr>
      </p:pic>
    </p:spTree>
    <p:extLst>
      <p:ext uri="{BB962C8B-B14F-4D97-AF65-F5344CB8AC3E}">
        <p14:creationId xmlns:p14="http://schemas.microsoft.com/office/powerpoint/2010/main" val="1998911463"/>
      </p:ext>
    </p:extLst>
  </p:cSld>
  <p:clrMapOvr>
    <a:masterClrMapping/>
  </p:clrMapOvr>
  <p:extLst>
    <p:ext uri="{DCECCB84-F9BA-43D5-87BE-67443E8EF086}">
      <p15:sldGuideLst xmlns:p15="http://schemas.microsoft.com/office/powerpoint/2012/main">
        <p15:guide id="1" pos="3273">
          <p15:clr>
            <a:srgbClr val="FBAE40"/>
          </p15:clr>
        </p15:guide>
        <p15:guide id="2" pos="3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2F9D-2222-4A23-A067-7FA44D06F7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E894BF-91E8-4109-915D-33D34F5AD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2AC5B3-D12B-49FC-A7A1-49550399415F}"/>
              </a:ext>
            </a:extLst>
          </p:cNvPr>
          <p:cNvSpPr>
            <a:spLocks noGrp="1"/>
          </p:cNvSpPr>
          <p:nvPr>
            <p:ph type="dt" sz="half" idx="10"/>
          </p:nvPr>
        </p:nvSpPr>
        <p:spPr/>
        <p:txBody>
          <a:bodyPr/>
          <a:lstStyle/>
          <a:p>
            <a:fld id="{FAFC3B8B-E5D8-47D9-BBC4-50DBEA7D8B4B}" type="datetimeFigureOut">
              <a:rPr lang="en-GB" smtClean="0"/>
              <a:t>18/07/2022</a:t>
            </a:fld>
            <a:endParaRPr lang="en-GB"/>
          </a:p>
        </p:txBody>
      </p:sp>
      <p:sp>
        <p:nvSpPr>
          <p:cNvPr id="5" name="Footer Placeholder 4">
            <a:extLst>
              <a:ext uri="{FF2B5EF4-FFF2-40B4-BE49-F238E27FC236}">
                <a16:creationId xmlns:a16="http://schemas.microsoft.com/office/drawing/2014/main" id="{F35BCB03-3E1E-4710-A36C-BD78395D30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8D98B-D42E-4DD3-94D4-536FD6F9C948}"/>
              </a:ext>
            </a:extLst>
          </p:cNvPr>
          <p:cNvSpPr>
            <a:spLocks noGrp="1"/>
          </p:cNvSpPr>
          <p:nvPr>
            <p:ph type="sldNum" sz="quarter" idx="12"/>
          </p:nvPr>
        </p:nvSpPr>
        <p:spPr/>
        <p:txBody>
          <a:bodyPr/>
          <a:lstStyle/>
          <a:p>
            <a:fld id="{6B6BC108-591F-4BD5-8502-57DBFBC18CDE}" type="slidenum">
              <a:rPr lang="en-GB" smtClean="0"/>
              <a:t>‹#›</a:t>
            </a:fld>
            <a:endParaRPr lang="en-GB"/>
          </a:p>
        </p:txBody>
      </p:sp>
    </p:spTree>
    <p:extLst>
      <p:ext uri="{BB962C8B-B14F-4D97-AF65-F5344CB8AC3E}">
        <p14:creationId xmlns:p14="http://schemas.microsoft.com/office/powerpoint/2010/main" val="6980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8E0E-C35C-4B7C-8B84-0E645C06E3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33DE84-E580-4824-A60A-7A3E40DC04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2491E9-A083-4BC8-A89C-F96B2D865FE4}"/>
              </a:ext>
            </a:extLst>
          </p:cNvPr>
          <p:cNvSpPr>
            <a:spLocks noGrp="1"/>
          </p:cNvSpPr>
          <p:nvPr>
            <p:ph type="dt" sz="half" idx="10"/>
          </p:nvPr>
        </p:nvSpPr>
        <p:spPr/>
        <p:txBody>
          <a:bodyPr/>
          <a:lstStyle/>
          <a:p>
            <a:fld id="{FAFC3B8B-E5D8-47D9-BBC4-50DBEA7D8B4B}" type="datetimeFigureOut">
              <a:rPr lang="en-GB" smtClean="0"/>
              <a:t>18/07/2022</a:t>
            </a:fld>
            <a:endParaRPr lang="en-GB"/>
          </a:p>
        </p:txBody>
      </p:sp>
      <p:sp>
        <p:nvSpPr>
          <p:cNvPr id="5" name="Footer Placeholder 4">
            <a:extLst>
              <a:ext uri="{FF2B5EF4-FFF2-40B4-BE49-F238E27FC236}">
                <a16:creationId xmlns:a16="http://schemas.microsoft.com/office/drawing/2014/main" id="{BDEE3A4C-2C5E-40D1-B641-27EAB5A020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D5D6D2-0863-44EC-A442-15614B8D793F}"/>
              </a:ext>
            </a:extLst>
          </p:cNvPr>
          <p:cNvSpPr>
            <a:spLocks noGrp="1"/>
          </p:cNvSpPr>
          <p:nvPr>
            <p:ph type="sldNum" sz="quarter" idx="12"/>
          </p:nvPr>
        </p:nvSpPr>
        <p:spPr/>
        <p:txBody>
          <a:bodyPr/>
          <a:lstStyle/>
          <a:p>
            <a:fld id="{6B6BC108-591F-4BD5-8502-57DBFBC18CDE}" type="slidenum">
              <a:rPr lang="en-GB" smtClean="0"/>
              <a:t>‹#›</a:t>
            </a:fld>
            <a:endParaRPr lang="en-GB"/>
          </a:p>
        </p:txBody>
      </p:sp>
    </p:spTree>
    <p:extLst>
      <p:ext uri="{BB962C8B-B14F-4D97-AF65-F5344CB8AC3E}">
        <p14:creationId xmlns:p14="http://schemas.microsoft.com/office/powerpoint/2010/main" val="58780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4698-9181-4E88-B243-D60A25F236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B7E62A-196F-4A0B-8A44-FE15C8E8DB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6BBBF2-F833-4159-ACE7-C23F85F5D8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C32800-DFF2-4F6C-9737-03EE53B26C99}"/>
              </a:ext>
            </a:extLst>
          </p:cNvPr>
          <p:cNvSpPr>
            <a:spLocks noGrp="1"/>
          </p:cNvSpPr>
          <p:nvPr>
            <p:ph type="dt" sz="half" idx="10"/>
          </p:nvPr>
        </p:nvSpPr>
        <p:spPr/>
        <p:txBody>
          <a:bodyPr/>
          <a:lstStyle/>
          <a:p>
            <a:fld id="{FAFC3B8B-E5D8-47D9-BBC4-50DBEA7D8B4B}" type="datetimeFigureOut">
              <a:rPr lang="en-GB" smtClean="0"/>
              <a:t>18/07/2022</a:t>
            </a:fld>
            <a:endParaRPr lang="en-GB"/>
          </a:p>
        </p:txBody>
      </p:sp>
      <p:sp>
        <p:nvSpPr>
          <p:cNvPr id="6" name="Footer Placeholder 5">
            <a:extLst>
              <a:ext uri="{FF2B5EF4-FFF2-40B4-BE49-F238E27FC236}">
                <a16:creationId xmlns:a16="http://schemas.microsoft.com/office/drawing/2014/main" id="{63B4DE36-D27F-4AF0-93B1-C0A6E1C47B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F13CD8-656C-4FCA-949C-871E7511ECE5}"/>
              </a:ext>
            </a:extLst>
          </p:cNvPr>
          <p:cNvSpPr>
            <a:spLocks noGrp="1"/>
          </p:cNvSpPr>
          <p:nvPr>
            <p:ph type="sldNum" sz="quarter" idx="12"/>
          </p:nvPr>
        </p:nvSpPr>
        <p:spPr/>
        <p:txBody>
          <a:bodyPr/>
          <a:lstStyle/>
          <a:p>
            <a:fld id="{6B6BC108-591F-4BD5-8502-57DBFBC18CDE}" type="slidenum">
              <a:rPr lang="en-GB" smtClean="0"/>
              <a:t>‹#›</a:t>
            </a:fld>
            <a:endParaRPr lang="en-GB"/>
          </a:p>
        </p:txBody>
      </p:sp>
    </p:spTree>
    <p:extLst>
      <p:ext uri="{BB962C8B-B14F-4D97-AF65-F5344CB8AC3E}">
        <p14:creationId xmlns:p14="http://schemas.microsoft.com/office/powerpoint/2010/main" val="346643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FB2F-8FC9-4438-8C2A-5E0951B41B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B42718-16F5-473A-92A2-0CD34ED51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E6B3C2-2A1A-4316-89E3-342E435808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26E0C1-3771-425C-A123-12E708162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0FD321-8DFC-4A63-80C1-434E21B85F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98B0B0-F99F-4481-8E8E-36DDD4E2DB21}"/>
              </a:ext>
            </a:extLst>
          </p:cNvPr>
          <p:cNvSpPr>
            <a:spLocks noGrp="1"/>
          </p:cNvSpPr>
          <p:nvPr>
            <p:ph type="dt" sz="half" idx="10"/>
          </p:nvPr>
        </p:nvSpPr>
        <p:spPr/>
        <p:txBody>
          <a:bodyPr/>
          <a:lstStyle/>
          <a:p>
            <a:fld id="{FAFC3B8B-E5D8-47D9-BBC4-50DBEA7D8B4B}" type="datetimeFigureOut">
              <a:rPr lang="en-GB" smtClean="0"/>
              <a:t>18/07/2022</a:t>
            </a:fld>
            <a:endParaRPr lang="en-GB"/>
          </a:p>
        </p:txBody>
      </p:sp>
      <p:sp>
        <p:nvSpPr>
          <p:cNvPr id="8" name="Footer Placeholder 7">
            <a:extLst>
              <a:ext uri="{FF2B5EF4-FFF2-40B4-BE49-F238E27FC236}">
                <a16:creationId xmlns:a16="http://schemas.microsoft.com/office/drawing/2014/main" id="{7B8D4C9F-C2A6-4A59-B86C-71103D56C3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31651D-A6AD-43C7-81CE-60FE628CB678}"/>
              </a:ext>
            </a:extLst>
          </p:cNvPr>
          <p:cNvSpPr>
            <a:spLocks noGrp="1"/>
          </p:cNvSpPr>
          <p:nvPr>
            <p:ph type="sldNum" sz="quarter" idx="12"/>
          </p:nvPr>
        </p:nvSpPr>
        <p:spPr/>
        <p:txBody>
          <a:bodyPr/>
          <a:lstStyle/>
          <a:p>
            <a:fld id="{6B6BC108-591F-4BD5-8502-57DBFBC18CDE}" type="slidenum">
              <a:rPr lang="en-GB" smtClean="0"/>
              <a:t>‹#›</a:t>
            </a:fld>
            <a:endParaRPr lang="en-GB"/>
          </a:p>
        </p:txBody>
      </p:sp>
    </p:spTree>
    <p:extLst>
      <p:ext uri="{BB962C8B-B14F-4D97-AF65-F5344CB8AC3E}">
        <p14:creationId xmlns:p14="http://schemas.microsoft.com/office/powerpoint/2010/main" val="99835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2144-FA90-4FEA-B757-8D8E6C1F46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884E1F-DCE2-4B0E-84E7-CCCB215E7E97}"/>
              </a:ext>
            </a:extLst>
          </p:cNvPr>
          <p:cNvSpPr>
            <a:spLocks noGrp="1"/>
          </p:cNvSpPr>
          <p:nvPr>
            <p:ph type="dt" sz="half" idx="10"/>
          </p:nvPr>
        </p:nvSpPr>
        <p:spPr/>
        <p:txBody>
          <a:bodyPr/>
          <a:lstStyle/>
          <a:p>
            <a:fld id="{FAFC3B8B-E5D8-47D9-BBC4-50DBEA7D8B4B}" type="datetimeFigureOut">
              <a:rPr lang="en-GB" smtClean="0"/>
              <a:t>18/07/2022</a:t>
            </a:fld>
            <a:endParaRPr lang="en-GB"/>
          </a:p>
        </p:txBody>
      </p:sp>
      <p:sp>
        <p:nvSpPr>
          <p:cNvPr id="4" name="Footer Placeholder 3">
            <a:extLst>
              <a:ext uri="{FF2B5EF4-FFF2-40B4-BE49-F238E27FC236}">
                <a16:creationId xmlns:a16="http://schemas.microsoft.com/office/drawing/2014/main" id="{8DB5D424-C2BB-4398-AB81-96CB327F9A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A209FC-7354-4DBD-8A4B-162D99262BBE}"/>
              </a:ext>
            </a:extLst>
          </p:cNvPr>
          <p:cNvSpPr>
            <a:spLocks noGrp="1"/>
          </p:cNvSpPr>
          <p:nvPr>
            <p:ph type="sldNum" sz="quarter" idx="12"/>
          </p:nvPr>
        </p:nvSpPr>
        <p:spPr/>
        <p:txBody>
          <a:bodyPr/>
          <a:lstStyle/>
          <a:p>
            <a:fld id="{6B6BC108-591F-4BD5-8502-57DBFBC18CDE}" type="slidenum">
              <a:rPr lang="en-GB" smtClean="0"/>
              <a:t>‹#›</a:t>
            </a:fld>
            <a:endParaRPr lang="en-GB"/>
          </a:p>
        </p:txBody>
      </p:sp>
    </p:spTree>
    <p:extLst>
      <p:ext uri="{BB962C8B-B14F-4D97-AF65-F5344CB8AC3E}">
        <p14:creationId xmlns:p14="http://schemas.microsoft.com/office/powerpoint/2010/main" val="64825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44F37-4235-40E7-A4AF-0D363B1A9DD7}"/>
              </a:ext>
            </a:extLst>
          </p:cNvPr>
          <p:cNvSpPr>
            <a:spLocks noGrp="1"/>
          </p:cNvSpPr>
          <p:nvPr>
            <p:ph type="dt" sz="half" idx="10"/>
          </p:nvPr>
        </p:nvSpPr>
        <p:spPr/>
        <p:txBody>
          <a:bodyPr/>
          <a:lstStyle/>
          <a:p>
            <a:fld id="{FAFC3B8B-E5D8-47D9-BBC4-50DBEA7D8B4B}" type="datetimeFigureOut">
              <a:rPr lang="en-GB" smtClean="0"/>
              <a:t>18/07/2022</a:t>
            </a:fld>
            <a:endParaRPr lang="en-GB"/>
          </a:p>
        </p:txBody>
      </p:sp>
      <p:sp>
        <p:nvSpPr>
          <p:cNvPr id="3" name="Footer Placeholder 2">
            <a:extLst>
              <a:ext uri="{FF2B5EF4-FFF2-40B4-BE49-F238E27FC236}">
                <a16:creationId xmlns:a16="http://schemas.microsoft.com/office/drawing/2014/main" id="{1ACC65E0-3106-4C7B-A43A-0684685C8A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A53ECE-0393-4A97-B6B5-6995A101FD38}"/>
              </a:ext>
            </a:extLst>
          </p:cNvPr>
          <p:cNvSpPr>
            <a:spLocks noGrp="1"/>
          </p:cNvSpPr>
          <p:nvPr>
            <p:ph type="sldNum" sz="quarter" idx="12"/>
          </p:nvPr>
        </p:nvSpPr>
        <p:spPr/>
        <p:txBody>
          <a:bodyPr/>
          <a:lstStyle/>
          <a:p>
            <a:fld id="{6B6BC108-591F-4BD5-8502-57DBFBC18CDE}" type="slidenum">
              <a:rPr lang="en-GB" smtClean="0"/>
              <a:t>‹#›</a:t>
            </a:fld>
            <a:endParaRPr lang="en-GB"/>
          </a:p>
        </p:txBody>
      </p:sp>
    </p:spTree>
    <p:extLst>
      <p:ext uri="{BB962C8B-B14F-4D97-AF65-F5344CB8AC3E}">
        <p14:creationId xmlns:p14="http://schemas.microsoft.com/office/powerpoint/2010/main" val="1611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C1B4-D51F-4B01-AC58-2874AC2393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23B82A-EB70-4F9A-B537-69F178016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14A3D5-6244-4B93-A8EE-9865819D6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237863-B525-4831-AF6B-54601E22A138}"/>
              </a:ext>
            </a:extLst>
          </p:cNvPr>
          <p:cNvSpPr>
            <a:spLocks noGrp="1"/>
          </p:cNvSpPr>
          <p:nvPr>
            <p:ph type="dt" sz="half" idx="10"/>
          </p:nvPr>
        </p:nvSpPr>
        <p:spPr/>
        <p:txBody>
          <a:bodyPr/>
          <a:lstStyle/>
          <a:p>
            <a:fld id="{FAFC3B8B-E5D8-47D9-BBC4-50DBEA7D8B4B}" type="datetimeFigureOut">
              <a:rPr lang="en-GB" smtClean="0"/>
              <a:t>18/07/2022</a:t>
            </a:fld>
            <a:endParaRPr lang="en-GB"/>
          </a:p>
        </p:txBody>
      </p:sp>
      <p:sp>
        <p:nvSpPr>
          <p:cNvPr id="6" name="Footer Placeholder 5">
            <a:extLst>
              <a:ext uri="{FF2B5EF4-FFF2-40B4-BE49-F238E27FC236}">
                <a16:creationId xmlns:a16="http://schemas.microsoft.com/office/drawing/2014/main" id="{E705CEED-25CE-43B3-AC15-B52CD22436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864121-849C-443C-8356-375F1185FC93}"/>
              </a:ext>
            </a:extLst>
          </p:cNvPr>
          <p:cNvSpPr>
            <a:spLocks noGrp="1"/>
          </p:cNvSpPr>
          <p:nvPr>
            <p:ph type="sldNum" sz="quarter" idx="12"/>
          </p:nvPr>
        </p:nvSpPr>
        <p:spPr/>
        <p:txBody>
          <a:bodyPr/>
          <a:lstStyle/>
          <a:p>
            <a:fld id="{6B6BC108-591F-4BD5-8502-57DBFBC18CDE}" type="slidenum">
              <a:rPr lang="en-GB" smtClean="0"/>
              <a:t>‹#›</a:t>
            </a:fld>
            <a:endParaRPr lang="en-GB"/>
          </a:p>
        </p:txBody>
      </p:sp>
    </p:spTree>
    <p:extLst>
      <p:ext uri="{BB962C8B-B14F-4D97-AF65-F5344CB8AC3E}">
        <p14:creationId xmlns:p14="http://schemas.microsoft.com/office/powerpoint/2010/main" val="368857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F914-E621-4D5E-BBF5-6767D1455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F03CEB-1FE5-4282-A950-9F938C51FD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1017DC-7DF7-46EF-B14D-2D0E637F8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7B725A-234A-4C23-9C11-78DFD81046C1}"/>
              </a:ext>
            </a:extLst>
          </p:cNvPr>
          <p:cNvSpPr>
            <a:spLocks noGrp="1"/>
          </p:cNvSpPr>
          <p:nvPr>
            <p:ph type="dt" sz="half" idx="10"/>
          </p:nvPr>
        </p:nvSpPr>
        <p:spPr/>
        <p:txBody>
          <a:bodyPr/>
          <a:lstStyle/>
          <a:p>
            <a:fld id="{FAFC3B8B-E5D8-47D9-BBC4-50DBEA7D8B4B}" type="datetimeFigureOut">
              <a:rPr lang="en-GB" smtClean="0"/>
              <a:t>18/07/2022</a:t>
            </a:fld>
            <a:endParaRPr lang="en-GB"/>
          </a:p>
        </p:txBody>
      </p:sp>
      <p:sp>
        <p:nvSpPr>
          <p:cNvPr id="6" name="Footer Placeholder 5">
            <a:extLst>
              <a:ext uri="{FF2B5EF4-FFF2-40B4-BE49-F238E27FC236}">
                <a16:creationId xmlns:a16="http://schemas.microsoft.com/office/drawing/2014/main" id="{653D1624-ADBD-4ACF-BF12-9F326CECB1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24D9B3-B1BE-42FB-BFA3-EE1D5BCF976C}"/>
              </a:ext>
            </a:extLst>
          </p:cNvPr>
          <p:cNvSpPr>
            <a:spLocks noGrp="1"/>
          </p:cNvSpPr>
          <p:nvPr>
            <p:ph type="sldNum" sz="quarter" idx="12"/>
          </p:nvPr>
        </p:nvSpPr>
        <p:spPr/>
        <p:txBody>
          <a:bodyPr/>
          <a:lstStyle/>
          <a:p>
            <a:fld id="{6B6BC108-591F-4BD5-8502-57DBFBC18CDE}" type="slidenum">
              <a:rPr lang="en-GB" smtClean="0"/>
              <a:t>‹#›</a:t>
            </a:fld>
            <a:endParaRPr lang="en-GB"/>
          </a:p>
        </p:txBody>
      </p:sp>
    </p:spTree>
    <p:extLst>
      <p:ext uri="{BB962C8B-B14F-4D97-AF65-F5344CB8AC3E}">
        <p14:creationId xmlns:p14="http://schemas.microsoft.com/office/powerpoint/2010/main" val="319696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38245-EF5E-4C68-99B9-D5BCBFC40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7F7E57-F7F5-477B-BD7A-C76EDB093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4D8AF8-753F-4DEB-BAE4-68B98A244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C3B8B-E5D8-47D9-BBC4-50DBEA7D8B4B}" type="datetimeFigureOut">
              <a:rPr lang="en-GB" smtClean="0"/>
              <a:t>18/07/2022</a:t>
            </a:fld>
            <a:endParaRPr lang="en-GB"/>
          </a:p>
        </p:txBody>
      </p:sp>
      <p:sp>
        <p:nvSpPr>
          <p:cNvPr id="5" name="Footer Placeholder 4">
            <a:extLst>
              <a:ext uri="{FF2B5EF4-FFF2-40B4-BE49-F238E27FC236}">
                <a16:creationId xmlns:a16="http://schemas.microsoft.com/office/drawing/2014/main" id="{634C11E9-3C80-4554-B227-9F2DD2DDE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0EFAB3-7232-48CA-9A60-496BD5370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C108-591F-4BD5-8502-57DBFBC18CDE}" type="slidenum">
              <a:rPr lang="en-GB" smtClean="0"/>
              <a:t>‹#›</a:t>
            </a:fld>
            <a:endParaRPr lang="en-GB"/>
          </a:p>
        </p:txBody>
      </p:sp>
    </p:spTree>
    <p:extLst>
      <p:ext uri="{BB962C8B-B14F-4D97-AF65-F5344CB8AC3E}">
        <p14:creationId xmlns:p14="http://schemas.microsoft.com/office/powerpoint/2010/main" val="2473197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uk.westlaw.com/Document/IE35C7B40594411DD90EA88B22D607EDD/View/FullText.html?originationContext=document&amp;transitionType=DocumentItem&amp;ppcid=c94d92cd686347bfa9e76e61eec79f3b&amp;contextData=(sc.DocLink)"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ss, sky, outdoor, building&#10;&#10;Description automatically generated">
            <a:extLst>
              <a:ext uri="{FF2B5EF4-FFF2-40B4-BE49-F238E27FC236}">
                <a16:creationId xmlns:a16="http://schemas.microsoft.com/office/drawing/2014/main" id="{4DD45F9F-F056-48D6-AEE4-43BF028C8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descr="A picture containing text, sign&#10;&#10;Description automatically generated">
            <a:extLst>
              <a:ext uri="{FF2B5EF4-FFF2-40B4-BE49-F238E27FC236}">
                <a16:creationId xmlns:a16="http://schemas.microsoft.com/office/drawing/2014/main" id="{8E8BE43D-3502-4901-BF85-024DDCBD9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597" y="553760"/>
            <a:ext cx="3726155" cy="1344283"/>
          </a:xfrm>
          <a:prstGeom prst="rect">
            <a:avLst/>
          </a:prstGeom>
        </p:spPr>
      </p:pic>
    </p:spTree>
    <p:extLst>
      <p:ext uri="{BB962C8B-B14F-4D97-AF65-F5344CB8AC3E}">
        <p14:creationId xmlns:p14="http://schemas.microsoft.com/office/powerpoint/2010/main" val="11046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31B0-0239-4506-8CD7-63CABA2EA5F2}"/>
              </a:ext>
            </a:extLst>
          </p:cNvPr>
          <p:cNvSpPr>
            <a:spLocks noGrp="1"/>
          </p:cNvSpPr>
          <p:nvPr>
            <p:ph type="title"/>
          </p:nvPr>
        </p:nvSpPr>
        <p:spPr>
          <a:xfrm>
            <a:off x="838199" y="365125"/>
            <a:ext cx="11101251" cy="1325563"/>
          </a:xfrm>
        </p:spPr>
        <p:txBody>
          <a:bodyPr>
            <a:normAutofit/>
          </a:bodyPr>
          <a:lstStyle/>
          <a:p>
            <a:r>
              <a:rPr lang="en-GB" dirty="0">
                <a:latin typeface="Arial" panose="020B0604020202020204" pitchFamily="34" charset="0"/>
                <a:cs typeface="Arial" panose="020B0604020202020204" pitchFamily="34" charset="0"/>
              </a:rPr>
              <a:t>The Rule of Law and the level playing field</a:t>
            </a:r>
          </a:p>
        </p:txBody>
      </p:sp>
      <p:pic>
        <p:nvPicPr>
          <p:cNvPr id="7170" name="Picture 2" descr="Skins - Uneven Playing Fields on Behance">
            <a:extLst>
              <a:ext uri="{FF2B5EF4-FFF2-40B4-BE49-F238E27FC236}">
                <a16:creationId xmlns:a16="http://schemas.microsoft.com/office/drawing/2014/main" id="{36D15BB4-D261-410C-BC69-B418330D50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5371" y="1813457"/>
            <a:ext cx="6453052" cy="429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65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6DB4-42A3-41A4-A5C9-C20163642062}"/>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Other objections</a:t>
            </a:r>
          </a:p>
        </p:txBody>
      </p:sp>
      <p:sp>
        <p:nvSpPr>
          <p:cNvPr id="3" name="Content Placeholder 2">
            <a:extLst>
              <a:ext uri="{FF2B5EF4-FFF2-40B4-BE49-F238E27FC236}">
                <a16:creationId xmlns:a16="http://schemas.microsoft.com/office/drawing/2014/main" id="{60A0824F-862B-4A5C-B539-4AF741F396D2}"/>
              </a:ext>
            </a:extLst>
          </p:cNvPr>
          <p:cNvSpPr>
            <a:spLocks noGrp="1"/>
          </p:cNvSpPr>
          <p:nvPr>
            <p:ph sz="half" idx="1"/>
          </p:nvPr>
        </p:nvSpPr>
        <p:spPr>
          <a:xfrm>
            <a:off x="838199" y="1502229"/>
            <a:ext cx="7267305" cy="4674734"/>
          </a:xfrm>
        </p:spPr>
        <p:txBody>
          <a:bodyPr>
            <a:normAutofit fontScale="85000" lnSpcReduction="10000"/>
          </a:bodyPr>
          <a:lstStyle/>
          <a:p>
            <a:pPr marL="0" indent="0">
              <a:buNone/>
            </a:pPr>
            <a:endParaRPr lang="en-GB" dirty="0"/>
          </a:p>
          <a:p>
            <a:r>
              <a:rPr lang="en-GB" sz="3000" dirty="0">
                <a:latin typeface="Arial" panose="020B0604020202020204" pitchFamily="34" charset="0"/>
                <a:cs typeface="Arial" panose="020B0604020202020204" pitchFamily="34" charset="0"/>
              </a:rPr>
              <a:t>‘Corporations have the capacity to structure their corporate knowledge as communications, and transmit the communications through lawyers’ (Higgins, 2010) </a:t>
            </a:r>
          </a:p>
          <a:p>
            <a:endParaRPr lang="en-GB" sz="3000" dirty="0">
              <a:latin typeface="Arial" panose="020B0604020202020204" pitchFamily="34" charset="0"/>
              <a:cs typeface="Arial" panose="020B0604020202020204" pitchFamily="34" charset="0"/>
            </a:endParaRPr>
          </a:p>
          <a:p>
            <a:r>
              <a:rPr lang="en-US" sz="3000" i="1" dirty="0" err="1">
                <a:latin typeface="Arial" panose="020B0604020202020204" pitchFamily="34" charset="0"/>
                <a:cs typeface="Arial" panose="020B0604020202020204" pitchFamily="34" charset="0"/>
              </a:rPr>
              <a:t>Crespigny</a:t>
            </a:r>
            <a:r>
              <a:rPr lang="en-US" sz="3000" i="1" dirty="0">
                <a:latin typeface="Arial" panose="020B0604020202020204" pitchFamily="34" charset="0"/>
                <a:cs typeface="Arial" panose="020B0604020202020204" pitchFamily="34" charset="0"/>
              </a:rPr>
              <a:t> v Information Security Forum Ltd </a:t>
            </a:r>
            <a:r>
              <a:rPr lang="en-US" sz="3000" dirty="0">
                <a:latin typeface="Arial" panose="020B0604020202020204" pitchFamily="34" charset="0"/>
                <a:cs typeface="Arial" panose="020B0604020202020204" pitchFamily="34" charset="0"/>
              </a:rPr>
              <a:t>[2014] 8 WLUK 309</a:t>
            </a:r>
            <a:endParaRPr lang="en-GB" sz="3000" dirty="0">
              <a:latin typeface="Arial" panose="020B0604020202020204" pitchFamily="34" charset="0"/>
              <a:cs typeface="Arial" panose="020B0604020202020204" pitchFamily="34" charset="0"/>
            </a:endParaRPr>
          </a:p>
          <a:p>
            <a:pPr marL="0" indent="0">
              <a:buNone/>
            </a:pPr>
            <a:r>
              <a:rPr lang="en-GB" sz="3000" i="1" dirty="0">
                <a:latin typeface="Arial" panose="020B0604020202020204" pitchFamily="34" charset="0"/>
                <a:cs typeface="Arial" panose="020B0604020202020204" pitchFamily="34" charset="0"/>
              </a:rPr>
              <a:t>“I have copied Kim </a:t>
            </a:r>
            <a:r>
              <a:rPr lang="en-GB" sz="3000" i="1" dirty="0" err="1">
                <a:latin typeface="Arial" panose="020B0604020202020204" pitchFamily="34" charset="0"/>
                <a:cs typeface="Arial" panose="020B0604020202020204" pitchFamily="34" charset="0"/>
              </a:rPr>
              <a:t>Aarenstrup</a:t>
            </a:r>
            <a:r>
              <a:rPr lang="en-GB" sz="3000" i="1" dirty="0">
                <a:latin typeface="Arial" panose="020B0604020202020204" pitchFamily="34" charset="0"/>
                <a:cs typeface="Arial" panose="020B0604020202020204" pitchFamily="34" charset="0"/>
              </a:rPr>
              <a:t> (ISF Chairman) on this email as he asked to be briefed on the detail of the situation and I thought it best to do this in an email subject to legal privilege.” </a:t>
            </a:r>
            <a:endParaRPr lang="en-GB" sz="3000" b="1" i="1" dirty="0">
              <a:latin typeface="Arial" panose="020B0604020202020204" pitchFamily="34" charset="0"/>
              <a:cs typeface="Arial" panose="020B0604020202020204" pitchFamily="34" charset="0"/>
            </a:endParaRPr>
          </a:p>
          <a:p>
            <a:endParaRPr lang="en-GB" dirty="0"/>
          </a:p>
        </p:txBody>
      </p:sp>
      <p:pic>
        <p:nvPicPr>
          <p:cNvPr id="9218" name="Picture 2" descr="Image result for images of email icon">
            <a:extLst>
              <a:ext uri="{FF2B5EF4-FFF2-40B4-BE49-F238E27FC236}">
                <a16:creationId xmlns:a16="http://schemas.microsoft.com/office/drawing/2014/main" id="{314EE612-2330-46AD-A1B7-153C1A0B192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658090" y="2119833"/>
            <a:ext cx="2695710" cy="288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17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CFFE2-AA2F-4C18-94C2-1E0C2D016F06}"/>
              </a:ext>
            </a:extLst>
          </p:cNvPr>
          <p:cNvSpPr>
            <a:spLocks noGrp="1"/>
          </p:cNvSpPr>
          <p:nvPr>
            <p:ph type="title"/>
          </p:nvPr>
        </p:nvSpPr>
        <p:spPr/>
        <p:txBody>
          <a:bodyPr/>
          <a:lstStyle/>
          <a:p>
            <a:r>
              <a:rPr lang="en-GB" dirty="0" err="1">
                <a:latin typeface="Arial" panose="020B0604020202020204" pitchFamily="34" charset="0"/>
                <a:cs typeface="Arial" panose="020B0604020202020204" pitchFamily="34" charset="0"/>
              </a:rPr>
              <a:t>Quis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Custodiet</a:t>
            </a:r>
            <a:r>
              <a:rPr lang="en-GB" dirty="0">
                <a:latin typeface="Arial" panose="020B0604020202020204" pitchFamily="34" charset="0"/>
                <a:cs typeface="Arial" panose="020B0604020202020204" pitchFamily="34" charset="0"/>
              </a:rPr>
              <a:t>: The Role of Lawyers</a:t>
            </a:r>
          </a:p>
        </p:txBody>
      </p:sp>
      <p:sp>
        <p:nvSpPr>
          <p:cNvPr id="3" name="Content Placeholder 2">
            <a:extLst>
              <a:ext uri="{FF2B5EF4-FFF2-40B4-BE49-F238E27FC236}">
                <a16:creationId xmlns:a16="http://schemas.microsoft.com/office/drawing/2014/main" id="{29307438-EE0F-43F2-A9E5-522874E2569A}"/>
              </a:ext>
            </a:extLst>
          </p:cNvPr>
          <p:cNvSpPr>
            <a:spLocks noGrp="1"/>
          </p:cNvSpPr>
          <p:nvPr>
            <p:ph sz="half" idx="4294967295"/>
          </p:nvPr>
        </p:nvSpPr>
        <p:spPr>
          <a:xfrm>
            <a:off x="838200" y="1825625"/>
            <a:ext cx="9794966" cy="4351338"/>
          </a:xfrm>
        </p:spPr>
        <p:txBody>
          <a:bodyPr>
            <a:normAutofit/>
          </a:bodyPr>
          <a:lstStyle/>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 claim for privilege is an unusual claim in the sense that the party claiming privilege and that party's legal advisers are, subject to the power in the court to inspect documents, the judges in their or their client's cause’ (Beatson J, </a:t>
            </a:r>
            <a:r>
              <a:rPr lang="en-GB" i="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West London Pipeline and Storage Ltd &amp; Anor v Total UK Ltd </a:t>
            </a:r>
            <a:r>
              <a:rPr lang="en-GB"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[2008] 2 CLC 258</a:t>
            </a:r>
            <a:r>
              <a:rPr lang="en-GB" dirty="0">
                <a:latin typeface="Arial" panose="020B0604020202020204" pitchFamily="34" charset="0"/>
                <a:cs typeface="Arial" panose="020B0604020202020204" pitchFamily="34" charset="0"/>
              </a:rPr>
              <a:t>, 289)</a:t>
            </a:r>
          </a:p>
          <a:p>
            <a:pPr marL="0" indent="0">
              <a:buNone/>
            </a:pPr>
            <a:endParaRPr lang="en-GB" dirty="0"/>
          </a:p>
        </p:txBody>
      </p:sp>
    </p:spTree>
    <p:extLst>
      <p:ext uri="{BB962C8B-B14F-4D97-AF65-F5344CB8AC3E}">
        <p14:creationId xmlns:p14="http://schemas.microsoft.com/office/powerpoint/2010/main" val="1836473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E07B13-4F94-4D48-8EB8-8B69FE05C797}"/>
              </a:ext>
            </a:extLst>
          </p:cNvPr>
          <p:cNvSpPr>
            <a:spLocks noGrp="1"/>
          </p:cNvSpPr>
          <p:nvPr>
            <p:ph type="title"/>
          </p:nvPr>
        </p:nvSpPr>
        <p:spPr/>
        <p:txBody>
          <a:bodyPr/>
          <a:lstStyle/>
          <a:p>
            <a:r>
              <a:rPr lang="en-GB" dirty="0" err="1">
                <a:latin typeface="Arial" panose="020B0604020202020204" pitchFamily="34" charset="0"/>
                <a:cs typeface="Arial" panose="020B0604020202020204" pitchFamily="34" charset="0"/>
              </a:rPr>
              <a:t>Quis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Custodiet</a:t>
            </a:r>
            <a:r>
              <a:rPr lang="en-GB" dirty="0">
                <a:latin typeface="Arial" panose="020B0604020202020204" pitchFamily="34" charset="0"/>
                <a:cs typeface="Arial" panose="020B0604020202020204" pitchFamily="34" charset="0"/>
              </a:rPr>
              <a:t>: The Role of Lawyers</a:t>
            </a:r>
          </a:p>
        </p:txBody>
      </p:sp>
      <p:pic>
        <p:nvPicPr>
          <p:cNvPr id="13314" name="Picture 2" descr="How to Reduce Unconscious Bias in the Workplace">
            <a:extLst>
              <a:ext uri="{FF2B5EF4-FFF2-40B4-BE49-F238E27FC236}">
                <a16:creationId xmlns:a16="http://schemas.microsoft.com/office/drawing/2014/main" id="{6ADDFBD7-7D82-4C4D-B052-7E3D048CF1D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261381" y="1933303"/>
            <a:ext cx="4420962" cy="41409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509248BA-D0BF-4552-B751-9B3430B74063}"/>
              </a:ext>
            </a:extLst>
          </p:cNvPr>
          <p:cNvSpPr>
            <a:spLocks noGrp="1"/>
          </p:cNvSpPr>
          <p:nvPr>
            <p:ph sz="half" idx="2"/>
          </p:nvPr>
        </p:nvSpPr>
        <p:spPr/>
        <p:txBody>
          <a:bodyPr>
            <a:normAutofit fontScale="85000" lnSpcReduction="20000"/>
          </a:bodyPr>
          <a:lstStyle/>
          <a:p>
            <a:pPr>
              <a:lnSpc>
                <a:spcPct val="110000"/>
              </a:lnSpc>
            </a:pPr>
            <a:r>
              <a:rPr lang="en-GB" dirty="0">
                <a:latin typeface="Arial" panose="020B0604020202020204" pitchFamily="34" charset="0"/>
                <a:cs typeface="Arial" panose="020B0604020202020204" pitchFamily="34" charset="0"/>
              </a:rPr>
              <a:t>Partisanship and cognitive biases </a:t>
            </a:r>
          </a:p>
          <a:p>
            <a:pPr marL="0" indent="0">
              <a:lnSpc>
                <a:spcPct val="110000"/>
              </a:lnSpc>
              <a:buNone/>
            </a:pPr>
            <a:r>
              <a:rPr lang="en-GB" dirty="0">
                <a:latin typeface="Arial" panose="020B0604020202020204" pitchFamily="34" charset="0"/>
                <a:cs typeface="Arial" panose="020B0604020202020204" pitchFamily="34" charset="0"/>
              </a:rPr>
              <a:t>(A Perlman, ‘A </a:t>
            </a:r>
            <a:r>
              <a:rPr lang="en-GB" dirty="0" err="1">
                <a:latin typeface="Arial" panose="020B0604020202020204" pitchFamily="34" charset="0"/>
                <a:cs typeface="Arial" panose="020B0604020202020204" pitchFamily="34" charset="0"/>
              </a:rPr>
              <a:t>Behavioral</a:t>
            </a:r>
            <a:r>
              <a:rPr lang="en-GB" dirty="0">
                <a:latin typeface="Arial" panose="020B0604020202020204" pitchFamily="34" charset="0"/>
                <a:cs typeface="Arial" panose="020B0604020202020204" pitchFamily="34" charset="0"/>
              </a:rPr>
              <a:t> Theory of Legal Ethics’ 90 Indiana Law Journal 1639.)</a:t>
            </a:r>
          </a:p>
          <a:p>
            <a:pPr>
              <a:lnSpc>
                <a:spcPct val="110000"/>
              </a:lnSpc>
            </a:pPr>
            <a:endParaRPr lang="en-GB" dirty="0">
              <a:latin typeface="Arial" panose="020B0604020202020204" pitchFamily="34" charset="0"/>
              <a:cs typeface="Arial" panose="020B0604020202020204" pitchFamily="34" charset="0"/>
            </a:endParaRPr>
          </a:p>
          <a:p>
            <a:pPr>
              <a:lnSpc>
                <a:spcPct val="110000"/>
              </a:lnSpc>
            </a:pPr>
            <a:r>
              <a:rPr lang="en-GB" dirty="0">
                <a:latin typeface="Arial" panose="020B0604020202020204" pitchFamily="34" charset="0"/>
                <a:cs typeface="Arial" panose="020B0604020202020204" pitchFamily="34" charset="0"/>
              </a:rPr>
              <a:t>Incentives and lack of accountability</a:t>
            </a:r>
          </a:p>
          <a:p>
            <a:pPr>
              <a:lnSpc>
                <a:spcPct val="110000"/>
              </a:lnSpc>
            </a:pPr>
            <a:endParaRPr lang="en-GB" dirty="0">
              <a:latin typeface="Arial" panose="020B0604020202020204" pitchFamily="34" charset="0"/>
              <a:cs typeface="Arial" panose="020B0604020202020204" pitchFamily="34" charset="0"/>
            </a:endParaRPr>
          </a:p>
          <a:p>
            <a:pPr>
              <a:lnSpc>
                <a:spcPct val="110000"/>
              </a:lnSpc>
            </a:pPr>
            <a:r>
              <a:rPr lang="en-GB" dirty="0">
                <a:latin typeface="Arial" panose="020B0604020202020204" pitchFamily="34" charset="0"/>
                <a:cs typeface="Arial" panose="020B0604020202020204" pitchFamily="34" charset="0"/>
              </a:rPr>
              <a:t>Grey areas: </a:t>
            </a:r>
            <a:r>
              <a:rPr lang="en-US" i="1" dirty="0" err="1">
                <a:latin typeface="Arial" panose="020B0604020202020204" pitchFamily="34" charset="0"/>
                <a:cs typeface="Arial" panose="020B0604020202020204" pitchFamily="34" charset="0"/>
              </a:rPr>
              <a:t>Curless</a:t>
            </a:r>
            <a:r>
              <a:rPr lang="en-US" i="1" dirty="0">
                <a:latin typeface="Arial" panose="020B0604020202020204" pitchFamily="34" charset="0"/>
                <a:cs typeface="Arial" panose="020B0604020202020204" pitchFamily="34" charset="0"/>
              </a:rPr>
              <a:t> v Shell International Ltd </a:t>
            </a:r>
            <a:r>
              <a:rPr lang="en-US" dirty="0">
                <a:latin typeface="Arial" panose="020B0604020202020204" pitchFamily="34" charset="0"/>
                <a:cs typeface="Arial" panose="020B0604020202020204" pitchFamily="34" charset="0"/>
              </a:rPr>
              <a:t>[2019] EWCA Civ 1710</a:t>
            </a:r>
            <a:endParaRPr lang="en-GB" dirty="0">
              <a:latin typeface="Arial" panose="020B0604020202020204" pitchFamily="34" charset="0"/>
              <a:cs typeface="Arial" panose="020B0604020202020204" pitchFamily="34" charset="0"/>
            </a:endParaRPr>
          </a:p>
          <a:p>
            <a:pPr>
              <a:lnSpc>
                <a:spcPct val="110000"/>
              </a:lnSpc>
            </a:pP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37983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F207-EE09-4A7D-AA4F-098CA380724B}"/>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Is There Really a Problem?</a:t>
            </a:r>
          </a:p>
        </p:txBody>
      </p:sp>
      <p:sp>
        <p:nvSpPr>
          <p:cNvPr id="3" name="Content Placeholder 2">
            <a:extLst>
              <a:ext uri="{FF2B5EF4-FFF2-40B4-BE49-F238E27FC236}">
                <a16:creationId xmlns:a16="http://schemas.microsoft.com/office/drawing/2014/main" id="{FABF8B52-8FDB-4379-AAB1-BB1ACB090D81}"/>
              </a:ext>
            </a:extLst>
          </p:cNvPr>
          <p:cNvSpPr>
            <a:spLocks noGrp="1"/>
          </p:cNvSpPr>
          <p:nvPr>
            <p:ph idx="1"/>
          </p:nvPr>
        </p:nvSpPr>
        <p:spPr/>
        <p:txBody>
          <a:bodyPr>
            <a:normAutofit/>
          </a:bodyPr>
          <a:lstStyle/>
          <a:p>
            <a:r>
              <a:rPr lang="en-GB" dirty="0">
                <a:latin typeface="Arial" panose="020B0604020202020204" pitchFamily="34" charset="0"/>
                <a:cs typeface="Arial" panose="020B0604020202020204" pitchFamily="34" charset="0"/>
              </a:rPr>
              <a:t>The privilege should be strictly confined within the narrowest possible limits consistent with the logic of its principle (Baroness Hale citing </a:t>
            </a:r>
            <a:r>
              <a:rPr lang="en-GB" dirty="0" err="1">
                <a:latin typeface="Arial" panose="020B0604020202020204" pitchFamily="34" charset="0"/>
                <a:cs typeface="Arial" panose="020B0604020202020204" pitchFamily="34" charset="0"/>
              </a:rPr>
              <a:t>Wigmore</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Three Rivers(No 6))</a:t>
            </a:r>
          </a:p>
          <a:p>
            <a:endParaRPr lang="en-GB" i="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Risk of abuse ‘exaggerated’ (Report of the Law Reform Committee on Reforming Legal Professional Privilege, Singapore Academy of Law, 2011)</a:t>
            </a:r>
          </a:p>
          <a:p>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839393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9057-D718-4D6C-B1DB-A1401406CEA8}"/>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Is There Really a Problem?</a:t>
            </a:r>
            <a:endParaRPr lang="en-GB" sz="4000" dirty="0"/>
          </a:p>
        </p:txBody>
      </p:sp>
      <p:sp>
        <p:nvSpPr>
          <p:cNvPr id="3" name="Content Placeholder 2">
            <a:extLst>
              <a:ext uri="{FF2B5EF4-FFF2-40B4-BE49-F238E27FC236}">
                <a16:creationId xmlns:a16="http://schemas.microsoft.com/office/drawing/2014/main" id="{80225FD6-460A-4520-91DF-B56DF5A8D248}"/>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Pilot study/sample of case-law</a:t>
            </a:r>
          </a:p>
          <a:p>
            <a:r>
              <a:rPr lang="en-GB" dirty="0">
                <a:latin typeface="Arial" panose="020B0604020202020204" pitchFamily="34" charset="0"/>
                <a:cs typeface="Arial" panose="020B0604020202020204" pitchFamily="34" charset="0"/>
              </a:rPr>
              <a:t>Searched under Westlaw for key term ‘legal advice privilege’ since 1996 following the case of </a:t>
            </a:r>
            <a:r>
              <a:rPr lang="en-GB" i="1" dirty="0">
                <a:latin typeface="Arial" panose="020B0604020202020204" pitchFamily="34" charset="0"/>
                <a:cs typeface="Arial" panose="020B0604020202020204" pitchFamily="34" charset="0"/>
              </a:rPr>
              <a:t>Derby Magistrates Court</a:t>
            </a:r>
          </a:p>
          <a:p>
            <a:r>
              <a:rPr lang="en-GB" dirty="0">
                <a:latin typeface="Arial" panose="020B0604020202020204" pitchFamily="34" charset="0"/>
                <a:cs typeface="Arial" panose="020B0604020202020204" pitchFamily="34" charset="0"/>
              </a:rPr>
              <a:t>134 results-removed irrelevant cases, Information Commissioner cases, cases of waiver, and cases that accepted that privilege applied but there was a limited intrusion for exceptional reasons.</a:t>
            </a:r>
          </a:p>
          <a:p>
            <a:r>
              <a:rPr lang="en-GB" dirty="0">
                <a:latin typeface="Arial" panose="020B0604020202020204" pitchFamily="34" charset="0"/>
                <a:cs typeface="Arial" panose="020B0604020202020204" pitchFamily="34" charset="0"/>
              </a:rPr>
              <a:t>Left 48 cases-have added a couple more-50.</a:t>
            </a:r>
          </a:p>
          <a:p>
            <a:r>
              <a:rPr lang="en-GB" dirty="0">
                <a:latin typeface="Arial" panose="020B0604020202020204" pitchFamily="34" charset="0"/>
                <a:cs typeface="Arial" panose="020B0604020202020204" pitchFamily="34" charset="0"/>
              </a:rPr>
              <a:t>Very preliminary</a:t>
            </a:r>
          </a:p>
        </p:txBody>
      </p:sp>
    </p:spTree>
    <p:extLst>
      <p:ext uri="{BB962C8B-B14F-4D97-AF65-F5344CB8AC3E}">
        <p14:creationId xmlns:p14="http://schemas.microsoft.com/office/powerpoint/2010/main" val="4145311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DF7F92F-E5F9-419F-A8A3-A6687FB830E8}"/>
              </a:ext>
            </a:extLst>
          </p:cNvPr>
          <p:cNvSpPr>
            <a:spLocks noChangeArrowheads="1"/>
          </p:cNvSpPr>
          <p:nvPr/>
        </p:nvSpPr>
        <p:spPr bwMode="auto">
          <a:xfrm>
            <a:off x="-2182666" y="1760022"/>
            <a:ext cx="224035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8" name="Table 7">
            <a:extLst>
              <a:ext uri="{FF2B5EF4-FFF2-40B4-BE49-F238E27FC236}">
                <a16:creationId xmlns:a16="http://schemas.microsoft.com/office/drawing/2014/main" id="{3E85398D-8DDA-40C4-83CB-ED653C94F010}"/>
              </a:ext>
            </a:extLst>
          </p:cNvPr>
          <p:cNvGraphicFramePr>
            <a:graphicFrameLocks noGrp="1"/>
          </p:cNvGraphicFramePr>
          <p:nvPr>
            <p:extLst>
              <p:ext uri="{D42A27DB-BD31-4B8C-83A1-F6EECF244321}">
                <p14:modId xmlns:p14="http://schemas.microsoft.com/office/powerpoint/2010/main" val="4288336244"/>
              </p:ext>
            </p:extLst>
          </p:nvPr>
        </p:nvGraphicFramePr>
        <p:xfrm>
          <a:off x="228665" y="105878"/>
          <a:ext cx="11648909" cy="6408024"/>
        </p:xfrm>
        <a:graphic>
          <a:graphicData uri="http://schemas.openxmlformats.org/drawingml/2006/table">
            <a:tbl>
              <a:tblPr firstRow="1" firstCol="1" bandRow="1">
                <a:tableStyleId>{5C22544A-7EE6-4342-B048-85BDC9FD1C3A}</a:tableStyleId>
              </a:tblPr>
              <a:tblGrid>
                <a:gridCol w="1224750">
                  <a:extLst>
                    <a:ext uri="{9D8B030D-6E8A-4147-A177-3AD203B41FA5}">
                      <a16:colId xmlns:a16="http://schemas.microsoft.com/office/drawing/2014/main" val="577756789"/>
                    </a:ext>
                  </a:extLst>
                </a:gridCol>
                <a:gridCol w="1240484">
                  <a:extLst>
                    <a:ext uri="{9D8B030D-6E8A-4147-A177-3AD203B41FA5}">
                      <a16:colId xmlns:a16="http://schemas.microsoft.com/office/drawing/2014/main" val="1451200493"/>
                    </a:ext>
                  </a:extLst>
                </a:gridCol>
                <a:gridCol w="884784">
                  <a:extLst>
                    <a:ext uri="{9D8B030D-6E8A-4147-A177-3AD203B41FA5}">
                      <a16:colId xmlns:a16="http://schemas.microsoft.com/office/drawing/2014/main" val="4145125631"/>
                    </a:ext>
                  </a:extLst>
                </a:gridCol>
                <a:gridCol w="1493229">
                  <a:extLst>
                    <a:ext uri="{9D8B030D-6E8A-4147-A177-3AD203B41FA5}">
                      <a16:colId xmlns:a16="http://schemas.microsoft.com/office/drawing/2014/main" val="1495690649"/>
                    </a:ext>
                  </a:extLst>
                </a:gridCol>
                <a:gridCol w="1493229">
                  <a:extLst>
                    <a:ext uri="{9D8B030D-6E8A-4147-A177-3AD203B41FA5}">
                      <a16:colId xmlns:a16="http://schemas.microsoft.com/office/drawing/2014/main" val="3452688118"/>
                    </a:ext>
                  </a:extLst>
                </a:gridCol>
                <a:gridCol w="1529705">
                  <a:extLst>
                    <a:ext uri="{9D8B030D-6E8A-4147-A177-3AD203B41FA5}">
                      <a16:colId xmlns:a16="http://schemas.microsoft.com/office/drawing/2014/main" val="2868356016"/>
                    </a:ext>
                  </a:extLst>
                </a:gridCol>
                <a:gridCol w="380414">
                  <a:extLst>
                    <a:ext uri="{9D8B030D-6E8A-4147-A177-3AD203B41FA5}">
                      <a16:colId xmlns:a16="http://schemas.microsoft.com/office/drawing/2014/main" val="4294782297"/>
                    </a:ext>
                  </a:extLst>
                </a:gridCol>
                <a:gridCol w="1804521">
                  <a:extLst>
                    <a:ext uri="{9D8B030D-6E8A-4147-A177-3AD203B41FA5}">
                      <a16:colId xmlns:a16="http://schemas.microsoft.com/office/drawing/2014/main" val="3495353478"/>
                    </a:ext>
                  </a:extLst>
                </a:gridCol>
                <a:gridCol w="1597793">
                  <a:extLst>
                    <a:ext uri="{9D8B030D-6E8A-4147-A177-3AD203B41FA5}">
                      <a16:colId xmlns:a16="http://schemas.microsoft.com/office/drawing/2014/main" val="3118037439"/>
                    </a:ext>
                  </a:extLst>
                </a:gridCol>
              </a:tblGrid>
              <a:tr h="384661">
                <a:tc rowSpan="2">
                  <a:txBody>
                    <a:bodyPr/>
                    <a:lstStyle/>
                    <a:p>
                      <a:pPr>
                        <a:lnSpc>
                          <a:spcPct val="107000"/>
                        </a:lnSpc>
                        <a:spcAft>
                          <a:spcPts val="0"/>
                        </a:spcAft>
                      </a:pPr>
                      <a:r>
                        <a:rPr lang="en-GB" sz="1600" dirty="0">
                          <a:effectLst/>
                        </a:rPr>
                        <a:t> </a:t>
                      </a:r>
                    </a:p>
                    <a:p>
                      <a:pPr>
                        <a:lnSpc>
                          <a:spcPct val="107000"/>
                        </a:lnSpc>
                        <a:spcAft>
                          <a:spcPts val="0"/>
                        </a:spcAft>
                      </a:pPr>
                      <a:r>
                        <a:rPr lang="en-GB" sz="1600" dirty="0">
                          <a:effectLst/>
                        </a:rPr>
                        <a:t> </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algn="ctr">
                        <a:lnSpc>
                          <a:spcPct val="107000"/>
                        </a:lnSpc>
                        <a:spcAft>
                          <a:spcPts val="0"/>
                        </a:spcAft>
                      </a:pPr>
                      <a:r>
                        <a:rPr lang="en-GB" sz="1600" dirty="0">
                          <a:effectLst/>
                        </a:rPr>
                        <a:t>Cases for Disclosure Brought By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1456375"/>
                  </a:ext>
                </a:extLst>
              </a:tr>
              <a:tr h="731869">
                <a:tc vMerge="1">
                  <a:txBody>
                    <a:bodyPr/>
                    <a:lstStyle/>
                    <a:p>
                      <a:endParaRPr lang="en-GB"/>
                    </a:p>
                  </a:txBody>
                  <a:tcPr/>
                </a:tc>
                <a:tc>
                  <a:txBody>
                    <a:bodyPr/>
                    <a:lstStyle/>
                    <a:p>
                      <a:pPr>
                        <a:lnSpc>
                          <a:spcPct val="107000"/>
                        </a:lnSpc>
                        <a:spcAft>
                          <a:spcPts val="0"/>
                        </a:spcAft>
                      </a:pPr>
                      <a:r>
                        <a:rPr lang="en-GB" sz="1600">
                          <a:effectLst/>
                        </a:rPr>
                        <a:t>Individual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Plcs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Ltd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Foreign Company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UK public bodies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 </a:t>
                      </a:r>
                      <a:endParaRPr lang="en-GB"/>
                    </a:p>
                  </a:txBody>
                  <a:tcPr marL="68580" marR="68580" marT="0" marB="0"/>
                </a:tc>
                <a:tc>
                  <a:txBody>
                    <a:bodyPr/>
                    <a:lstStyle/>
                    <a:p>
                      <a:pPr>
                        <a:lnSpc>
                          <a:spcPct val="107000"/>
                        </a:lnSpc>
                        <a:spcAft>
                          <a:spcPts val="0"/>
                        </a:spcAft>
                      </a:pPr>
                      <a:r>
                        <a:rPr lang="en-GB" sz="1600" dirty="0">
                          <a:effectLst/>
                        </a:rPr>
                        <a:t>Total of claims brought against Y</a:t>
                      </a:r>
                    </a:p>
                  </a:txBody>
                  <a:tcPr marL="68580" marR="68580" marT="0" marB="0"/>
                </a:tc>
                <a:tc>
                  <a:txBody>
                    <a:bodyPr/>
                    <a:lstStyle/>
                    <a:p>
                      <a:pPr>
                        <a:lnSpc>
                          <a:spcPct val="107000"/>
                        </a:lnSpc>
                        <a:spcAft>
                          <a:spcPts val="0"/>
                        </a:spcAft>
                      </a:pPr>
                      <a:r>
                        <a:rPr lang="en-GB" sz="1600" dirty="0">
                          <a:effectLst/>
                        </a:rPr>
                        <a:t>Success in cases brought against 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6541322"/>
                  </a:ext>
                </a:extLst>
              </a:tr>
              <a:tr h="563458">
                <a:tc>
                  <a:txBody>
                    <a:bodyPr/>
                    <a:lstStyle/>
                    <a:p>
                      <a:pPr>
                        <a:lnSpc>
                          <a:spcPct val="107000"/>
                        </a:lnSpc>
                        <a:spcAft>
                          <a:spcPts val="0"/>
                        </a:spcAft>
                      </a:pPr>
                      <a:r>
                        <a:rPr lang="en-GB" sz="1600">
                          <a:effectLst/>
                        </a:rPr>
                        <a:t>Brought against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 </a:t>
                      </a:r>
                      <a:endParaRPr lang="en-GB"/>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2129644"/>
                  </a:ext>
                </a:extLst>
              </a:tr>
              <a:tr h="260257">
                <a:tc>
                  <a:txBody>
                    <a:bodyPr/>
                    <a:lstStyle/>
                    <a:p>
                      <a:pPr>
                        <a:lnSpc>
                          <a:spcPct val="107000"/>
                        </a:lnSpc>
                        <a:spcAft>
                          <a:spcPts val="0"/>
                        </a:spcAft>
                      </a:pPr>
                      <a:r>
                        <a:rPr lang="en-GB" sz="1600">
                          <a:effectLst/>
                        </a:rPr>
                        <a:t>Individual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4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2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 </a:t>
                      </a:r>
                      <a:endParaRPr lang="en-GB"/>
                    </a:p>
                  </a:txBody>
                  <a:tcPr marL="68580" marR="68580" marT="0" marB="0"/>
                </a:tc>
                <a:tc>
                  <a:txBody>
                    <a:bodyPr/>
                    <a:lstStyle/>
                    <a:p>
                      <a:pPr>
                        <a:lnSpc>
                          <a:spcPct val="107000"/>
                        </a:lnSpc>
                        <a:spcAft>
                          <a:spcPts val="0"/>
                        </a:spcAft>
                      </a:pPr>
                      <a:r>
                        <a:rPr lang="en-GB" sz="16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5720628"/>
                  </a:ext>
                </a:extLst>
              </a:tr>
              <a:tr h="260257">
                <a:tc>
                  <a:txBody>
                    <a:bodyPr/>
                    <a:lstStyle/>
                    <a:p>
                      <a:pPr>
                        <a:lnSpc>
                          <a:spcPct val="107000"/>
                        </a:lnSpc>
                        <a:spcAft>
                          <a:spcPts val="0"/>
                        </a:spcAft>
                      </a:pPr>
                      <a:r>
                        <a:rPr lang="en-GB" sz="1600">
                          <a:effectLst/>
                        </a:rPr>
                        <a:t>Plcs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5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3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 </a:t>
                      </a:r>
                      <a:endParaRPr lang="en-GB"/>
                    </a:p>
                  </a:txBody>
                  <a:tcPr marL="68580" marR="68580" marT="0" marB="0"/>
                </a:tc>
                <a:tc>
                  <a:txBody>
                    <a:bodyPr/>
                    <a:lstStyle/>
                    <a:p>
                      <a:pPr>
                        <a:lnSpc>
                          <a:spcPct val="107000"/>
                        </a:lnSpc>
                        <a:spcAft>
                          <a:spcPts val="0"/>
                        </a:spcAft>
                      </a:pPr>
                      <a:r>
                        <a:rPr lang="en-GB" sz="1600">
                          <a:effectLst/>
                        </a:rPr>
                        <a:t>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2958934"/>
                  </a:ext>
                </a:extLst>
              </a:tr>
              <a:tr h="260257">
                <a:tc>
                  <a:txBody>
                    <a:bodyPr/>
                    <a:lstStyle/>
                    <a:p>
                      <a:pPr>
                        <a:lnSpc>
                          <a:spcPct val="107000"/>
                        </a:lnSpc>
                        <a:spcAft>
                          <a:spcPts val="0"/>
                        </a:spcAft>
                      </a:pPr>
                      <a:r>
                        <a:rPr lang="en-GB" sz="1600">
                          <a:effectLst/>
                        </a:rPr>
                        <a:t>Ltd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3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2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 </a:t>
                      </a:r>
                      <a:endParaRPr lang="en-GB"/>
                    </a:p>
                  </a:txBody>
                  <a:tcPr marL="68580" marR="68580" marT="0" marB="0"/>
                </a:tc>
                <a:tc>
                  <a:txBody>
                    <a:bodyPr/>
                    <a:lstStyle/>
                    <a:p>
                      <a:pPr>
                        <a:lnSpc>
                          <a:spcPct val="107000"/>
                        </a:lnSpc>
                        <a:spcAft>
                          <a:spcPts val="0"/>
                        </a:spcAft>
                      </a:pPr>
                      <a:r>
                        <a:rPr lang="en-GB" sz="1600">
                          <a:effectLst/>
                        </a:rPr>
                        <a:t>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4496954"/>
                  </a:ext>
                </a:extLst>
              </a:tr>
              <a:tr h="260257">
                <a:tc>
                  <a:txBody>
                    <a:bodyPr/>
                    <a:lstStyle/>
                    <a:p>
                      <a:pPr>
                        <a:lnSpc>
                          <a:spcPct val="107000"/>
                        </a:lnSpc>
                        <a:spcAft>
                          <a:spcPts val="0"/>
                        </a:spcAft>
                      </a:pPr>
                      <a:r>
                        <a:rPr lang="en-GB" sz="1600">
                          <a:effectLst/>
                        </a:rPr>
                        <a:t>Foreign Cs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 </a:t>
                      </a:r>
                      <a:endParaRPr lang="en-GB"/>
                    </a:p>
                  </a:txBody>
                  <a:tcPr marL="68580" marR="68580" marT="0" marB="0"/>
                </a:tc>
                <a:tc>
                  <a:txBody>
                    <a:bodyPr/>
                    <a:lstStyle/>
                    <a:p>
                      <a:pPr>
                        <a:lnSpc>
                          <a:spcPct val="107000"/>
                        </a:lnSpc>
                        <a:spcAft>
                          <a:spcPts val="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6086361"/>
                  </a:ext>
                </a:extLst>
              </a:tr>
              <a:tr h="532645">
                <a:tc>
                  <a:txBody>
                    <a:bodyPr/>
                    <a:lstStyle/>
                    <a:p>
                      <a:pPr>
                        <a:lnSpc>
                          <a:spcPct val="107000"/>
                        </a:lnSpc>
                        <a:spcAft>
                          <a:spcPts val="0"/>
                        </a:spcAft>
                      </a:pPr>
                      <a:r>
                        <a:rPr lang="en-GB" sz="1600">
                          <a:effectLst/>
                        </a:rPr>
                        <a:t>UK public bodies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2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 </a:t>
                      </a:r>
                      <a:endParaRPr lang="en-GB"/>
                    </a:p>
                  </a:txBody>
                  <a:tcPr marL="68580" marR="68580" marT="0" marB="0"/>
                </a:tc>
                <a:tc>
                  <a:txBody>
                    <a:bodyPr/>
                    <a:lstStyle/>
                    <a:p>
                      <a:pPr>
                        <a:lnSpc>
                          <a:spcPct val="107000"/>
                        </a:lnSpc>
                        <a:spcAft>
                          <a:spcPts val="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2663470"/>
                  </a:ext>
                </a:extLst>
              </a:tr>
              <a:tr h="805033">
                <a:tc>
                  <a:txBody>
                    <a:bodyPr/>
                    <a:lstStyle/>
                    <a:p>
                      <a:pPr>
                        <a:lnSpc>
                          <a:spcPct val="107000"/>
                        </a:lnSpc>
                        <a:spcAft>
                          <a:spcPts val="0"/>
                        </a:spcAft>
                      </a:pPr>
                      <a:r>
                        <a:rPr lang="en-GB" sz="1600">
                          <a:effectLst/>
                        </a:rPr>
                        <a:t>Foreign Public bodies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 </a:t>
                      </a:r>
                      <a:endParaRPr lang="en-GB"/>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2040326"/>
                  </a:ext>
                </a:extLst>
              </a:tr>
              <a:tr h="298804">
                <a:tc>
                  <a:txBody>
                    <a:bodyPr/>
                    <a:lstStyle/>
                    <a:p>
                      <a:pPr>
                        <a:lnSpc>
                          <a:spcPct val="107000"/>
                        </a:lnSpc>
                        <a:spcAft>
                          <a:spcPts val="0"/>
                        </a:spcAft>
                      </a:pPr>
                      <a:r>
                        <a:rPr lang="en-GB" sz="1600">
                          <a:effectLst/>
                        </a:rPr>
                        <a:t>Law firm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 </a:t>
                      </a:r>
                      <a:endParaRPr lang="en-GB"/>
                    </a:p>
                  </a:txBody>
                  <a:tcPr marL="68580" marR="68580" marT="0" marB="0"/>
                </a:tc>
                <a:tc>
                  <a:txBody>
                    <a:bodyPr/>
                    <a:lstStyle/>
                    <a:p>
                      <a:pPr>
                        <a:lnSpc>
                          <a:spcPct val="107000"/>
                        </a:lnSpc>
                        <a:spcAft>
                          <a:spcPts val="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9921279"/>
                  </a:ext>
                </a:extLst>
              </a:tr>
              <a:tr h="1025263">
                <a:tc>
                  <a:txBody>
                    <a:bodyPr/>
                    <a:lstStyle/>
                    <a:p>
                      <a:pPr>
                        <a:lnSpc>
                          <a:spcPct val="107000"/>
                        </a:lnSpc>
                        <a:spcAft>
                          <a:spcPts val="0"/>
                        </a:spcAft>
                      </a:pPr>
                      <a:r>
                        <a:rPr lang="en-GB" sz="1600" dirty="0">
                          <a:effectLst/>
                        </a:rPr>
                        <a:t>Total of claims brought by 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4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 </a:t>
                      </a:r>
                      <a:endParaRPr lang="en-GB"/>
                    </a:p>
                  </a:txBody>
                  <a:tcPr marL="68580" marR="68580" marT="0" marB="0"/>
                </a:tc>
                <a:tc>
                  <a:txBody>
                    <a:bodyPr/>
                    <a:lstStyle/>
                    <a:p>
                      <a:pPr>
                        <a:lnSpc>
                          <a:spcPct val="107000"/>
                        </a:lnSpc>
                        <a:spcAft>
                          <a:spcPts val="0"/>
                        </a:spcAft>
                      </a:pPr>
                      <a:r>
                        <a:rPr lang="en-GB" sz="1600">
                          <a:effectLst/>
                        </a:rPr>
                        <a:t>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12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0111880"/>
                  </a:ext>
                </a:extLst>
              </a:tr>
              <a:tr h="1025263">
                <a:tc>
                  <a:txBody>
                    <a:bodyPr/>
                    <a:lstStyle/>
                    <a:p>
                      <a:pPr>
                        <a:lnSpc>
                          <a:spcPct val="107000"/>
                        </a:lnSpc>
                        <a:spcAft>
                          <a:spcPts val="0"/>
                        </a:spcAft>
                      </a:pPr>
                      <a:r>
                        <a:rPr lang="en-GB" sz="1600" dirty="0">
                          <a:effectLst/>
                        </a:rPr>
                        <a:t>Successful cases brought by 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12</a:t>
                      </a:r>
                      <a:endParaRPr lang="en-GB" dirty="0"/>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0195400"/>
                  </a:ext>
                </a:extLst>
              </a:tr>
            </a:tbl>
          </a:graphicData>
        </a:graphic>
      </p:graphicFrame>
    </p:spTree>
    <p:extLst>
      <p:ext uri="{BB962C8B-B14F-4D97-AF65-F5344CB8AC3E}">
        <p14:creationId xmlns:p14="http://schemas.microsoft.com/office/powerpoint/2010/main" val="211406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D6A9EF1-CD08-4CC8-8F4C-5EF7C26AC7B4}"/>
              </a:ext>
            </a:extLst>
          </p:cNvPr>
          <p:cNvGraphicFramePr>
            <a:graphicFrameLocks noGrp="1"/>
          </p:cNvGraphicFramePr>
          <p:nvPr>
            <p:extLst>
              <p:ext uri="{D42A27DB-BD31-4B8C-83A1-F6EECF244321}">
                <p14:modId xmlns:p14="http://schemas.microsoft.com/office/powerpoint/2010/main" val="1664233770"/>
              </p:ext>
            </p:extLst>
          </p:nvPr>
        </p:nvGraphicFramePr>
        <p:xfrm>
          <a:off x="827773" y="111211"/>
          <a:ext cx="10812293" cy="6199502"/>
        </p:xfrm>
        <a:graphic>
          <a:graphicData uri="http://schemas.openxmlformats.org/drawingml/2006/table">
            <a:tbl>
              <a:tblPr firstRow="1" firstCol="1" bandRow="1">
                <a:tableStyleId>{5C22544A-7EE6-4342-B048-85BDC9FD1C3A}</a:tableStyleId>
              </a:tblPr>
              <a:tblGrid>
                <a:gridCol w="2016417">
                  <a:extLst>
                    <a:ext uri="{9D8B030D-6E8A-4147-A177-3AD203B41FA5}">
                      <a16:colId xmlns:a16="http://schemas.microsoft.com/office/drawing/2014/main" val="2904729196"/>
                    </a:ext>
                  </a:extLst>
                </a:gridCol>
                <a:gridCol w="1085259">
                  <a:extLst>
                    <a:ext uri="{9D8B030D-6E8A-4147-A177-3AD203B41FA5}">
                      <a16:colId xmlns:a16="http://schemas.microsoft.com/office/drawing/2014/main" val="2250224670"/>
                    </a:ext>
                  </a:extLst>
                </a:gridCol>
                <a:gridCol w="605184">
                  <a:extLst>
                    <a:ext uri="{9D8B030D-6E8A-4147-A177-3AD203B41FA5}">
                      <a16:colId xmlns:a16="http://schemas.microsoft.com/office/drawing/2014/main" val="1665581215"/>
                    </a:ext>
                  </a:extLst>
                </a:gridCol>
                <a:gridCol w="766416">
                  <a:extLst>
                    <a:ext uri="{9D8B030D-6E8A-4147-A177-3AD203B41FA5}">
                      <a16:colId xmlns:a16="http://schemas.microsoft.com/office/drawing/2014/main" val="467280000"/>
                    </a:ext>
                  </a:extLst>
                </a:gridCol>
                <a:gridCol w="926496">
                  <a:extLst>
                    <a:ext uri="{9D8B030D-6E8A-4147-A177-3AD203B41FA5}">
                      <a16:colId xmlns:a16="http://schemas.microsoft.com/office/drawing/2014/main" val="70063626"/>
                    </a:ext>
                  </a:extLst>
                </a:gridCol>
                <a:gridCol w="914400">
                  <a:extLst>
                    <a:ext uri="{9D8B030D-6E8A-4147-A177-3AD203B41FA5}">
                      <a16:colId xmlns:a16="http://schemas.microsoft.com/office/drawing/2014/main" val="3542996982"/>
                    </a:ext>
                  </a:extLst>
                </a:gridCol>
                <a:gridCol w="760396">
                  <a:extLst>
                    <a:ext uri="{9D8B030D-6E8A-4147-A177-3AD203B41FA5}">
                      <a16:colId xmlns:a16="http://schemas.microsoft.com/office/drawing/2014/main" val="1107855887"/>
                    </a:ext>
                  </a:extLst>
                </a:gridCol>
                <a:gridCol w="856648">
                  <a:extLst>
                    <a:ext uri="{9D8B030D-6E8A-4147-A177-3AD203B41FA5}">
                      <a16:colId xmlns:a16="http://schemas.microsoft.com/office/drawing/2014/main" val="4283161689"/>
                    </a:ext>
                  </a:extLst>
                </a:gridCol>
                <a:gridCol w="1400777">
                  <a:extLst>
                    <a:ext uri="{9D8B030D-6E8A-4147-A177-3AD203B41FA5}">
                      <a16:colId xmlns:a16="http://schemas.microsoft.com/office/drawing/2014/main" val="2629122426"/>
                    </a:ext>
                  </a:extLst>
                </a:gridCol>
                <a:gridCol w="1480300">
                  <a:extLst>
                    <a:ext uri="{9D8B030D-6E8A-4147-A177-3AD203B41FA5}">
                      <a16:colId xmlns:a16="http://schemas.microsoft.com/office/drawing/2014/main" val="2328707832"/>
                    </a:ext>
                  </a:extLst>
                </a:gridCol>
              </a:tblGrid>
              <a:tr h="246427">
                <a:tc>
                  <a:txBody>
                    <a:bodyPr/>
                    <a:lstStyle/>
                    <a:p>
                      <a:pPr algn="ct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gridSpan="8">
                  <a:txBody>
                    <a:bodyPr/>
                    <a:lstStyle/>
                    <a:p>
                      <a:pPr algn="ctr">
                        <a:lnSpc>
                          <a:spcPct val="107000"/>
                        </a:lnSpc>
                        <a:spcAft>
                          <a:spcPts val="0"/>
                        </a:spcAft>
                      </a:pPr>
                      <a:r>
                        <a:rPr lang="en-GB" sz="1600">
                          <a:effectLst/>
                        </a:rPr>
                        <a:t>Cases Seeking restraint  brought by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extLst>
                  <a:ext uri="{0D108BD9-81ED-4DB2-BD59-A6C34878D82A}">
                    <a16:rowId xmlns:a16="http://schemas.microsoft.com/office/drawing/2014/main" val="1821930663"/>
                  </a:ext>
                </a:extLst>
              </a:tr>
              <a:tr h="0">
                <a:tc>
                  <a:txBody>
                    <a:bodyPr/>
                    <a:lstStyle/>
                    <a:p>
                      <a:pPr>
                        <a:lnSpc>
                          <a:spcPct val="107000"/>
                        </a:lnSpc>
                        <a:spcAft>
                          <a:spcPts val="0"/>
                        </a:spcAft>
                      </a:pPr>
                      <a:r>
                        <a:rPr lang="en-GB" sz="1600" dirty="0">
                          <a:effectLst/>
                        </a:rPr>
                        <a:t> </a:t>
                      </a:r>
                    </a:p>
                    <a:p>
                      <a:pPr>
                        <a:lnSpc>
                          <a:spcPct val="107000"/>
                        </a:lnSpc>
                        <a:spcAft>
                          <a:spcPts val="0"/>
                        </a:spcAft>
                      </a:pPr>
                      <a:r>
                        <a:rPr lang="en-GB" sz="1600" dirty="0">
                          <a:effectLst/>
                        </a:rPr>
                        <a:t> </a:t>
                      </a:r>
                    </a:p>
                    <a:p>
                      <a:pPr>
                        <a:lnSpc>
                          <a:spcPct val="107000"/>
                        </a:lnSpc>
                        <a:spcAft>
                          <a:spcPts val="0"/>
                        </a:spcAft>
                      </a:pPr>
                      <a:r>
                        <a:rPr lang="en-GB" sz="1600" dirty="0">
                          <a:effectLst/>
                        </a:rPr>
                        <a:t> </a:t>
                      </a:r>
                    </a:p>
                  </a:txBody>
                  <a:tcPr marL="56620" marR="56620" marT="0" marB="0"/>
                </a:tc>
                <a:tc>
                  <a:txBody>
                    <a:bodyPr/>
                    <a:lstStyle/>
                    <a:p>
                      <a:pPr>
                        <a:lnSpc>
                          <a:spcPct val="107000"/>
                        </a:lnSpc>
                        <a:spcAft>
                          <a:spcPts val="0"/>
                        </a:spcAft>
                      </a:pPr>
                      <a:r>
                        <a:rPr lang="en-GB" sz="1600" dirty="0">
                          <a:effectLst/>
                        </a:rPr>
                        <a:t>Individual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Plcs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Ltd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Foreign Company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UK public bodies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Foreign Public bodies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Law Firm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dirty="0">
                          <a:effectLst/>
                        </a:rPr>
                        <a:t>Total of claims brought</a:t>
                      </a:r>
                    </a:p>
                    <a:p>
                      <a:pPr>
                        <a:lnSpc>
                          <a:spcPct val="107000"/>
                        </a:lnSpc>
                        <a:spcAft>
                          <a:spcPts val="0"/>
                        </a:spcAft>
                      </a:pPr>
                      <a:r>
                        <a:rPr lang="en-GB" sz="1600" dirty="0">
                          <a:effectLst/>
                        </a:rPr>
                        <a:t>Against 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dirty="0">
                          <a:effectLst/>
                        </a:rPr>
                        <a:t>Successful claims against 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extLst>
                  <a:ext uri="{0D108BD9-81ED-4DB2-BD59-A6C34878D82A}">
                    <a16:rowId xmlns:a16="http://schemas.microsoft.com/office/drawing/2014/main" val="3535385301"/>
                  </a:ext>
                </a:extLst>
              </a:tr>
              <a:tr h="506153">
                <a:tc>
                  <a:txBody>
                    <a:bodyPr/>
                    <a:lstStyle/>
                    <a:p>
                      <a:pPr>
                        <a:lnSpc>
                          <a:spcPct val="107000"/>
                        </a:lnSpc>
                        <a:spcAft>
                          <a:spcPts val="0"/>
                        </a:spcAft>
                      </a:pPr>
                      <a:r>
                        <a:rPr lang="en-GB" sz="1600">
                          <a:effectLst/>
                        </a:rPr>
                        <a:t>Brought against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extLst>
                  <a:ext uri="{0D108BD9-81ED-4DB2-BD59-A6C34878D82A}">
                    <a16:rowId xmlns:a16="http://schemas.microsoft.com/office/drawing/2014/main" val="2824952208"/>
                  </a:ext>
                </a:extLst>
              </a:tr>
              <a:tr h="246427">
                <a:tc>
                  <a:txBody>
                    <a:bodyPr/>
                    <a:lstStyle/>
                    <a:p>
                      <a:pPr>
                        <a:lnSpc>
                          <a:spcPct val="107000"/>
                        </a:lnSpc>
                        <a:spcAft>
                          <a:spcPts val="0"/>
                        </a:spcAft>
                      </a:pPr>
                      <a:r>
                        <a:rPr lang="en-GB" sz="1600">
                          <a:effectLst/>
                        </a:rPr>
                        <a:t>Individual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2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2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extLst>
                  <a:ext uri="{0D108BD9-81ED-4DB2-BD59-A6C34878D82A}">
                    <a16:rowId xmlns:a16="http://schemas.microsoft.com/office/drawing/2014/main" val="1158012511"/>
                  </a:ext>
                </a:extLst>
              </a:tr>
              <a:tr h="504341">
                <a:tc>
                  <a:txBody>
                    <a:bodyPr/>
                    <a:lstStyle/>
                    <a:p>
                      <a:pPr>
                        <a:lnSpc>
                          <a:spcPct val="107000"/>
                        </a:lnSpc>
                        <a:spcAft>
                          <a:spcPts val="0"/>
                        </a:spcAft>
                      </a:pPr>
                      <a:r>
                        <a:rPr lang="en-GB" sz="1600">
                          <a:effectLst/>
                        </a:rPr>
                        <a:t>Plcs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1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dirty="0">
                          <a:effectLst/>
                        </a:rPr>
                        <a:t>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Other order made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extLst>
                  <a:ext uri="{0D108BD9-81ED-4DB2-BD59-A6C34878D82A}">
                    <a16:rowId xmlns:a16="http://schemas.microsoft.com/office/drawing/2014/main" val="871400367"/>
                  </a:ext>
                </a:extLst>
              </a:tr>
              <a:tr h="246427">
                <a:tc>
                  <a:txBody>
                    <a:bodyPr/>
                    <a:lstStyle/>
                    <a:p>
                      <a:pPr>
                        <a:lnSpc>
                          <a:spcPct val="107000"/>
                        </a:lnSpc>
                        <a:spcAft>
                          <a:spcPts val="0"/>
                        </a:spcAft>
                      </a:pPr>
                      <a:r>
                        <a:rPr lang="en-GB" sz="1600">
                          <a:effectLst/>
                        </a:rPr>
                        <a:t>Ltd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1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extLst>
                  <a:ext uri="{0D108BD9-81ED-4DB2-BD59-A6C34878D82A}">
                    <a16:rowId xmlns:a16="http://schemas.microsoft.com/office/drawing/2014/main" val="4076502743"/>
                  </a:ext>
                </a:extLst>
              </a:tr>
              <a:tr h="345248">
                <a:tc>
                  <a:txBody>
                    <a:bodyPr/>
                    <a:lstStyle/>
                    <a:p>
                      <a:pPr>
                        <a:lnSpc>
                          <a:spcPct val="107000"/>
                        </a:lnSpc>
                        <a:spcAft>
                          <a:spcPts val="0"/>
                        </a:spcAft>
                      </a:pPr>
                      <a:r>
                        <a:rPr lang="en-GB" sz="1600">
                          <a:effectLst/>
                        </a:rPr>
                        <a:t>Foreign Cs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extLst>
                  <a:ext uri="{0D108BD9-81ED-4DB2-BD59-A6C34878D82A}">
                    <a16:rowId xmlns:a16="http://schemas.microsoft.com/office/drawing/2014/main" val="2557731492"/>
                  </a:ext>
                </a:extLst>
              </a:tr>
              <a:tr h="504341">
                <a:tc>
                  <a:txBody>
                    <a:bodyPr/>
                    <a:lstStyle/>
                    <a:p>
                      <a:pPr>
                        <a:lnSpc>
                          <a:spcPct val="107000"/>
                        </a:lnSpc>
                        <a:spcAft>
                          <a:spcPts val="0"/>
                        </a:spcAft>
                      </a:pPr>
                      <a:r>
                        <a:rPr lang="en-GB" sz="1600">
                          <a:effectLst/>
                        </a:rPr>
                        <a:t>UK public bodies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3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2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extLst>
                  <a:ext uri="{0D108BD9-81ED-4DB2-BD59-A6C34878D82A}">
                    <a16:rowId xmlns:a16="http://schemas.microsoft.com/office/drawing/2014/main" val="4268406957"/>
                  </a:ext>
                </a:extLst>
              </a:tr>
              <a:tr h="521775">
                <a:tc>
                  <a:txBody>
                    <a:bodyPr/>
                    <a:lstStyle/>
                    <a:p>
                      <a:pPr>
                        <a:lnSpc>
                          <a:spcPct val="107000"/>
                        </a:lnSpc>
                        <a:spcAft>
                          <a:spcPts val="0"/>
                        </a:spcAft>
                      </a:pPr>
                      <a:r>
                        <a:rPr lang="en-GB" sz="1600">
                          <a:effectLst/>
                        </a:rPr>
                        <a:t>Foreign Public bodies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1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extLst>
                  <a:ext uri="{0D108BD9-81ED-4DB2-BD59-A6C34878D82A}">
                    <a16:rowId xmlns:a16="http://schemas.microsoft.com/office/drawing/2014/main" val="2339113955"/>
                  </a:ext>
                </a:extLst>
              </a:tr>
              <a:tr h="504341">
                <a:tc>
                  <a:txBody>
                    <a:bodyPr/>
                    <a:lstStyle/>
                    <a:p>
                      <a:pPr>
                        <a:lnSpc>
                          <a:spcPct val="107000"/>
                        </a:lnSpc>
                        <a:spcAft>
                          <a:spcPts val="0"/>
                        </a:spcAft>
                      </a:pPr>
                      <a:r>
                        <a:rPr lang="en-GB" sz="1600">
                          <a:effectLst/>
                        </a:rPr>
                        <a:t>Law firm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1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dirty="0">
                          <a:effectLst/>
                        </a:rPr>
                        <a:t>Other order made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extLst>
                  <a:ext uri="{0D108BD9-81ED-4DB2-BD59-A6C34878D82A}">
                    <a16:rowId xmlns:a16="http://schemas.microsoft.com/office/drawing/2014/main" val="2534065815"/>
                  </a:ext>
                </a:extLst>
              </a:tr>
              <a:tr h="821482">
                <a:tc>
                  <a:txBody>
                    <a:bodyPr/>
                    <a:lstStyle/>
                    <a:p>
                      <a:pPr>
                        <a:lnSpc>
                          <a:spcPct val="107000"/>
                        </a:lnSpc>
                        <a:spcAft>
                          <a:spcPts val="0"/>
                        </a:spcAft>
                      </a:pPr>
                      <a:r>
                        <a:rPr lang="en-GB" sz="1600" dirty="0">
                          <a:effectLst/>
                        </a:rPr>
                        <a:t>Total of claims brought by X</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dirty="0">
                          <a:effectLst/>
                        </a:rPr>
                        <a:t>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dirty="0">
                          <a:effectLst/>
                        </a:rPr>
                        <a:t>20*</a:t>
                      </a:r>
                    </a:p>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extLst>
                  <a:ext uri="{0D108BD9-81ED-4DB2-BD59-A6C34878D82A}">
                    <a16:rowId xmlns:a16="http://schemas.microsoft.com/office/drawing/2014/main" val="969773848"/>
                  </a:ext>
                </a:extLst>
              </a:tr>
              <a:tr h="762254">
                <a:tc>
                  <a:txBody>
                    <a:bodyPr/>
                    <a:lstStyle/>
                    <a:p>
                      <a:pPr>
                        <a:lnSpc>
                          <a:spcPct val="107000"/>
                        </a:lnSpc>
                        <a:spcAft>
                          <a:spcPts val="0"/>
                        </a:spcAft>
                      </a:pPr>
                      <a:r>
                        <a:rPr lang="en-GB" sz="1600" dirty="0">
                          <a:effectLst/>
                        </a:rPr>
                        <a:t>Successful claims  BY X</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1800" dirty="0">
                          <a:effectLst/>
                        </a:rPr>
                        <a:t>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tc>
                  <a:txBody>
                    <a:bodyPr/>
                    <a:lstStyle/>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620" marR="56620" marT="0" marB="0"/>
                </a:tc>
                <a:extLst>
                  <a:ext uri="{0D108BD9-81ED-4DB2-BD59-A6C34878D82A}">
                    <a16:rowId xmlns:a16="http://schemas.microsoft.com/office/drawing/2014/main" val="4246860523"/>
                  </a:ext>
                </a:extLst>
              </a:tr>
            </a:tbl>
          </a:graphicData>
        </a:graphic>
      </p:graphicFrame>
      <p:sp>
        <p:nvSpPr>
          <p:cNvPr id="7" name="Rectangle 2">
            <a:extLst>
              <a:ext uri="{FF2B5EF4-FFF2-40B4-BE49-F238E27FC236}">
                <a16:creationId xmlns:a16="http://schemas.microsoft.com/office/drawing/2014/main" id="{D3EE51F2-B722-42B8-BEE9-3087AA2BB9B7}"/>
              </a:ext>
            </a:extLst>
          </p:cNvPr>
          <p:cNvSpPr>
            <a:spLocks noChangeArrowheads="1"/>
          </p:cNvSpPr>
          <p:nvPr/>
        </p:nvSpPr>
        <p:spPr bwMode="auto">
          <a:xfrm>
            <a:off x="-2281704" y="1825625"/>
            <a:ext cx="264868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562531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35D7B-0C50-42E1-A3B9-84D00271CBFE}"/>
              </a:ext>
            </a:extLst>
          </p:cNvPr>
          <p:cNvSpPr>
            <a:spLocks noGrp="1"/>
          </p:cNvSpPr>
          <p:nvPr>
            <p:ph type="title"/>
          </p:nvPr>
        </p:nvSpPr>
        <p:spPr>
          <a:xfrm>
            <a:off x="968829" y="378188"/>
            <a:ext cx="10515600" cy="1325563"/>
          </a:xfrm>
        </p:spPr>
        <p:txBody>
          <a:bodyPr/>
          <a:lstStyle/>
          <a:p>
            <a:r>
              <a:rPr lang="en-GB" b="1" dirty="0">
                <a:latin typeface="Arial" panose="020B0604020202020204" pitchFamily="34" charset="0"/>
                <a:cs typeface="Arial" panose="020B0604020202020204" pitchFamily="34" charset="0"/>
              </a:rPr>
              <a:t>The Role of the Courts</a:t>
            </a:r>
          </a:p>
        </p:txBody>
      </p:sp>
      <p:sp>
        <p:nvSpPr>
          <p:cNvPr id="3" name="Content Placeholder 2">
            <a:extLst>
              <a:ext uri="{FF2B5EF4-FFF2-40B4-BE49-F238E27FC236}">
                <a16:creationId xmlns:a16="http://schemas.microsoft.com/office/drawing/2014/main" id="{DE24781D-E428-43F2-A7A2-71827A5EF776}"/>
              </a:ext>
            </a:extLst>
          </p:cNvPr>
          <p:cNvSpPr>
            <a:spLocks noGrp="1"/>
          </p:cNvSpPr>
          <p:nvPr>
            <p:ph idx="1"/>
          </p:nvPr>
        </p:nvSpPr>
        <p:spPr/>
        <p:txBody>
          <a:bodyPr>
            <a:normAutofit fontScale="92500"/>
          </a:bodyPr>
          <a:lstStyle/>
          <a:p>
            <a:r>
              <a:rPr lang="en-GB" dirty="0">
                <a:latin typeface="Arial" panose="020B0604020202020204" pitchFamily="34" charset="0"/>
                <a:cs typeface="Arial" panose="020B0604020202020204" pitchFamily="34" charset="0"/>
              </a:rPr>
              <a:t>CPR 31.19(6)</a:t>
            </a:r>
          </a:p>
          <a:p>
            <a:r>
              <a:rPr lang="en-GB" dirty="0">
                <a:latin typeface="Arial" panose="020B0604020202020204" pitchFamily="34" charset="0"/>
                <a:cs typeface="Arial" panose="020B0604020202020204" pitchFamily="34" charset="0"/>
              </a:rPr>
              <a:t>courts reluctant to look behind affidavit that makes appropriate claims on its face unless reasonably certain that person claiming privilege has mistakenly represented or has misconceived the character of the documents or it is apparent from other material that the evidence supporting the claim to privilege is incorrect on material points </a:t>
            </a:r>
            <a:r>
              <a:rPr lang="en-GB" b="1"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West London Pipeline </a:t>
            </a:r>
            <a:r>
              <a:rPr lang="en-GB" dirty="0">
                <a:latin typeface="Arial" panose="020B0604020202020204" pitchFamily="34" charset="0"/>
                <a:cs typeface="Arial" panose="020B0604020202020204" pitchFamily="34" charset="0"/>
              </a:rPr>
              <a:t>per Beatson J)</a:t>
            </a:r>
          </a:p>
          <a:p>
            <a:r>
              <a:rPr lang="en-GB" dirty="0">
                <a:latin typeface="Arial" panose="020B0604020202020204" pitchFamily="34" charset="0"/>
                <a:cs typeface="Arial" panose="020B0604020202020204" pitchFamily="34" charset="0"/>
              </a:rPr>
              <a:t>‘Reasonably certain’ test rejected in </a:t>
            </a:r>
            <a:r>
              <a:rPr lang="en-GB" i="1" dirty="0">
                <a:latin typeface="Arial" panose="020B0604020202020204" pitchFamily="34" charset="0"/>
                <a:cs typeface="Arial" panose="020B0604020202020204" pitchFamily="34" charset="0"/>
              </a:rPr>
              <a:t>WH Holding Ltd v E20 Stadium LLP </a:t>
            </a:r>
            <a:r>
              <a:rPr lang="en-GB" dirty="0">
                <a:latin typeface="Arial" panose="020B0604020202020204" pitchFamily="34" charset="0"/>
                <a:cs typeface="Arial" panose="020B0604020202020204" pitchFamily="34" charset="0"/>
              </a:rPr>
              <a:t>[2018] EWCA </a:t>
            </a:r>
            <a:r>
              <a:rPr lang="en-GB" dirty="0" err="1">
                <a:latin typeface="Arial" panose="020B0604020202020204" pitchFamily="34" charset="0"/>
                <a:cs typeface="Arial" panose="020B0604020202020204" pitchFamily="34" charset="0"/>
              </a:rPr>
              <a:t>Civ</a:t>
            </a:r>
            <a:r>
              <a:rPr lang="en-GB" dirty="0">
                <a:latin typeface="Arial" panose="020B0604020202020204" pitchFamily="34" charset="0"/>
                <a:cs typeface="Arial" panose="020B0604020202020204" pitchFamily="34" charset="0"/>
              </a:rPr>
              <a:t> 2652  –a matter of general discretion</a:t>
            </a:r>
          </a:p>
          <a:p>
            <a:r>
              <a:rPr lang="en-GB" dirty="0">
                <a:latin typeface="Arial" panose="020B0604020202020204" pitchFamily="34" charset="0"/>
                <a:cs typeface="Arial" panose="020B0604020202020204" pitchFamily="34" charset="0"/>
              </a:rPr>
              <a:t>Inspection last resort</a:t>
            </a:r>
          </a:p>
        </p:txBody>
      </p:sp>
    </p:spTree>
    <p:extLst>
      <p:ext uri="{BB962C8B-B14F-4D97-AF65-F5344CB8AC3E}">
        <p14:creationId xmlns:p14="http://schemas.microsoft.com/office/powerpoint/2010/main" val="4275671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3671-9FA6-4086-A2DB-E923DB6EC6D9}"/>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The Role of the Courts</a:t>
            </a:r>
          </a:p>
        </p:txBody>
      </p:sp>
      <p:sp>
        <p:nvSpPr>
          <p:cNvPr id="3" name="Content Placeholder 2">
            <a:extLst>
              <a:ext uri="{FF2B5EF4-FFF2-40B4-BE49-F238E27FC236}">
                <a16:creationId xmlns:a16="http://schemas.microsoft.com/office/drawing/2014/main" id="{4AD0BEEE-B7F8-4107-9F50-D00F160A183E}"/>
              </a:ext>
            </a:extLst>
          </p:cNvPr>
          <p:cNvSpPr>
            <a:spLocks noGrp="1"/>
          </p:cNvSpPr>
          <p:nvPr>
            <p:ph idx="1"/>
          </p:nvPr>
        </p:nvSpPr>
        <p:spPr/>
        <p:txBody>
          <a:bodyPr>
            <a:normAutofit/>
          </a:bodyPr>
          <a:lstStyle/>
          <a:p>
            <a:r>
              <a:rPr lang="en-GB" i="1" dirty="0">
                <a:latin typeface="Arial" panose="020B0604020202020204" pitchFamily="34" charset="0"/>
                <a:cs typeface="Arial" panose="020B0604020202020204" pitchFamily="34" charset="0"/>
              </a:rPr>
              <a:t>Re RBS (Rights Issue Litigation) </a:t>
            </a:r>
            <a:r>
              <a:rPr lang="en-GB" dirty="0">
                <a:latin typeface="Arial" panose="020B0604020202020204" pitchFamily="34" charset="0"/>
                <a:cs typeface="Arial" panose="020B0604020202020204" pitchFamily="34" charset="0"/>
              </a:rPr>
              <a:t>[2016] EWHC 3161 (Ch)</a:t>
            </a:r>
          </a:p>
          <a:p>
            <a:pPr marL="0" indent="0">
              <a:buNone/>
            </a:pPr>
            <a:r>
              <a:rPr lang="en-GB" i="1" dirty="0">
                <a:latin typeface="Arial" panose="020B0604020202020204" pitchFamily="34" charset="0"/>
                <a:cs typeface="Arial" panose="020B0604020202020204" pitchFamily="34" charset="0"/>
              </a:rPr>
              <a:t>	it had not been sufficiently demonstrated that the internal 	notes were likely, by reason of the legal input they 	reflected, to give an indication as to legal advice given to 	RBS. In particular, there was no evidence in the notes of 	any analysis carried out by RBS' legal team, even in the 	most general terms </a:t>
            </a:r>
          </a:p>
          <a:p>
            <a:r>
              <a:rPr lang="en-US" i="1" dirty="0">
                <a:latin typeface="Arial" panose="020B0604020202020204" pitchFamily="34" charset="0"/>
                <a:cs typeface="Arial" panose="020B0604020202020204" pitchFamily="34" charset="0"/>
              </a:rPr>
              <a:t>A v B </a:t>
            </a:r>
            <a:r>
              <a:rPr lang="en-US" dirty="0">
                <a:latin typeface="Arial" panose="020B0604020202020204" pitchFamily="34" charset="0"/>
                <a:cs typeface="Arial" panose="020B0604020202020204" pitchFamily="34" charset="0"/>
              </a:rPr>
              <a:t>[2020] EWHC 1492 (Ch)</a:t>
            </a:r>
          </a:p>
          <a:p>
            <a:r>
              <a:rPr lang="en-GB" i="1" dirty="0">
                <a:latin typeface="Arial" panose="020B0604020202020204" pitchFamily="34" charset="0"/>
                <a:cs typeface="Arial" panose="020B0604020202020204" pitchFamily="34" charset="0"/>
              </a:rPr>
              <a:t>National Westminster Bank Plc v Rabobank Nederland (Application for Disclosure)</a:t>
            </a:r>
            <a:r>
              <a:rPr lang="en-GB" dirty="0">
                <a:latin typeface="Arial" panose="020B0604020202020204" pitchFamily="34" charset="0"/>
                <a:cs typeface="Arial" panose="020B0604020202020204" pitchFamily="34" charset="0"/>
              </a:rPr>
              <a:t> [2006]</a:t>
            </a:r>
            <a:r>
              <a:rPr lang="en-GB" i="1" dirty="0">
                <a:latin typeface="Arial" panose="020B0604020202020204" pitchFamily="34" charset="0"/>
                <a:cs typeface="Arial" panose="020B0604020202020204" pitchFamily="34" charset="0"/>
              </a:rPr>
              <a:t>EWHC 2332 (Comm)</a:t>
            </a:r>
          </a:p>
          <a:p>
            <a:endParaRPr lang="en-GB" dirty="0"/>
          </a:p>
          <a:p>
            <a:endParaRPr lang="en-GB" dirty="0"/>
          </a:p>
        </p:txBody>
      </p:sp>
    </p:spTree>
    <p:extLst>
      <p:ext uri="{BB962C8B-B14F-4D97-AF65-F5344CB8AC3E}">
        <p14:creationId xmlns:p14="http://schemas.microsoft.com/office/powerpoint/2010/main" val="130472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588" y="615044"/>
            <a:ext cx="4525736" cy="4617226"/>
          </a:xfrm>
          <a:prstGeom prst="rect">
            <a:avLst/>
          </a:prstGeom>
          <a:noFill/>
        </p:spPr>
        <p:txBody>
          <a:bodyPr wrap="square" rtlCol="0">
            <a:spAutoFit/>
          </a:bodyPr>
          <a:lstStyle/>
          <a:p>
            <a:pPr algn="ctr"/>
            <a:endParaRPr lang="en-GB" sz="2667" b="1" dirty="0">
              <a:solidFill>
                <a:srgbClr val="DE3500"/>
              </a:solidFill>
              <a:latin typeface="Arial" panose="020B0604020202020204" pitchFamily="34" charset="0"/>
              <a:cs typeface="Arial" panose="020B0604020202020204" pitchFamily="34" charset="0"/>
            </a:endParaRPr>
          </a:p>
          <a:p>
            <a:pPr algn="ctr"/>
            <a:endParaRPr lang="en-GB" sz="2667" b="1" dirty="0">
              <a:solidFill>
                <a:srgbClr val="DE3500"/>
              </a:solidFill>
              <a:latin typeface="Arial" panose="020B0604020202020204" pitchFamily="34" charset="0"/>
              <a:cs typeface="Arial" panose="020B0604020202020204" pitchFamily="34" charset="0"/>
            </a:endParaRPr>
          </a:p>
          <a:p>
            <a:pPr algn="ctr"/>
            <a:r>
              <a:rPr lang="en-GB" sz="2667" b="1" dirty="0">
                <a:solidFill>
                  <a:srgbClr val="DE3500"/>
                </a:solidFill>
                <a:latin typeface="Arial" panose="020B0604020202020204" pitchFamily="34" charset="0"/>
                <a:cs typeface="Arial" panose="020B0604020202020204" pitchFamily="34" charset="0"/>
              </a:rPr>
              <a:t>The Rationales and Boundaries of Corporate Legal Advice Privilege</a:t>
            </a:r>
          </a:p>
          <a:p>
            <a:endParaRPr lang="en-GB" sz="2667" b="1" dirty="0">
              <a:solidFill>
                <a:srgbClr val="DE3500"/>
              </a:solidFill>
              <a:latin typeface="Arial" panose="020B0604020202020204" pitchFamily="34" charset="0"/>
              <a:cs typeface="Arial" panose="020B0604020202020204" pitchFamily="34" charset="0"/>
            </a:endParaRPr>
          </a:p>
          <a:p>
            <a:pPr algn="ctr"/>
            <a:r>
              <a:rPr lang="en-GB" sz="2667" b="1" dirty="0">
                <a:latin typeface="Arial" panose="020B0604020202020204" pitchFamily="34" charset="0"/>
                <a:cs typeface="Arial" panose="020B0604020202020204" pitchFamily="34" charset="0"/>
              </a:rPr>
              <a:t>Professor Joan Loughrey</a:t>
            </a:r>
          </a:p>
          <a:p>
            <a:pPr algn="ctr"/>
            <a:r>
              <a:rPr lang="en-GB" sz="2667" b="1" dirty="0">
                <a:latin typeface="Arial" panose="020B0604020202020204" pitchFamily="34" charset="0"/>
                <a:cs typeface="Arial" panose="020B0604020202020204" pitchFamily="34" charset="0"/>
              </a:rPr>
              <a:t>Head of School </a:t>
            </a:r>
          </a:p>
          <a:p>
            <a:pPr algn="ctr"/>
            <a:r>
              <a:rPr lang="en-GB" sz="2667" b="1" dirty="0">
                <a:latin typeface="Arial" panose="020B0604020202020204" pitchFamily="34" charset="0"/>
                <a:cs typeface="Arial" panose="020B0604020202020204" pitchFamily="34" charset="0"/>
              </a:rPr>
              <a:t>School of Law</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4" name="Picture 3" descr="A picture containing tree, grass, outdoor, green&#10;&#10;Description automatically generated">
            <a:extLst>
              <a:ext uri="{FF2B5EF4-FFF2-40B4-BE49-F238E27FC236}">
                <a16:creationId xmlns:a16="http://schemas.microsoft.com/office/drawing/2014/main" id="{6394CAB9-2D44-435A-907C-03C3EDDA26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9" y="212876"/>
            <a:ext cx="5844420" cy="63185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2914063"/>
      </p:ext>
    </p:extLst>
  </p:cSld>
  <p:clrMapOvr>
    <a:masterClrMapping/>
  </p:clrMapOvr>
  <mc:AlternateContent xmlns:mc="http://schemas.openxmlformats.org/markup-compatibility/2006" xmlns:p14="http://schemas.microsoft.com/office/powerpoint/2010/main">
    <mc:Choice Requires="p14">
      <p:transition spd="slow" p14:dur="2000" advTm="11246"/>
    </mc:Choice>
    <mc:Fallback xmlns="">
      <p:transition spd="slow" advTm="1124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843DF-1709-49B7-B4FC-56BAA7C6E120}"/>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Conclusions: Policy and Privilege </a:t>
            </a:r>
          </a:p>
        </p:txBody>
      </p:sp>
      <p:sp>
        <p:nvSpPr>
          <p:cNvPr id="5" name="Content Placeholder 4">
            <a:extLst>
              <a:ext uri="{FF2B5EF4-FFF2-40B4-BE49-F238E27FC236}">
                <a16:creationId xmlns:a16="http://schemas.microsoft.com/office/drawing/2014/main" id="{B41AEB46-1DDA-4AFF-8DDF-1AAC573DD42E}"/>
              </a:ext>
            </a:extLst>
          </p:cNvPr>
          <p:cNvSpPr>
            <a:spLocks noGrp="1"/>
          </p:cNvSpPr>
          <p:nvPr>
            <p:ph sz="half" idx="1"/>
          </p:nvPr>
        </p:nvSpPr>
        <p:spPr/>
        <p:txBody>
          <a:bodyPr>
            <a:normAutofit/>
          </a:bodyPr>
          <a:lstStyle/>
          <a:p>
            <a:r>
              <a:rPr lang="en-GB" sz="3600" dirty="0">
                <a:latin typeface="Arial" panose="020B0604020202020204" pitchFamily="34" charset="0"/>
                <a:cs typeface="Arial" panose="020B0604020202020204" pitchFamily="34" charset="0"/>
              </a:rPr>
              <a:t>legal advice privilege ‘should … be given a scope that reflects the policy reasons that justify its presence in our law’. Lord Scott, </a:t>
            </a:r>
            <a:r>
              <a:rPr lang="en-GB" sz="3600" i="1" dirty="0">
                <a:latin typeface="Arial" panose="020B0604020202020204" pitchFamily="34" charset="0"/>
                <a:cs typeface="Arial" panose="020B0604020202020204" pitchFamily="34" charset="0"/>
              </a:rPr>
              <a:t>Three Rivers (No 6)</a:t>
            </a:r>
            <a:r>
              <a:rPr lang="en-GB" sz="3600" dirty="0">
                <a:latin typeface="Arial" panose="020B0604020202020204" pitchFamily="34" charset="0"/>
                <a:cs typeface="Arial" panose="020B0604020202020204" pitchFamily="34" charset="0"/>
              </a:rPr>
              <a:t>  at [35]</a:t>
            </a:r>
          </a:p>
          <a:p>
            <a:endParaRPr lang="en-GB" dirty="0"/>
          </a:p>
        </p:txBody>
      </p:sp>
      <p:pic>
        <p:nvPicPr>
          <p:cNvPr id="14338" name="Picture 2" descr="7,726 Iron fence shadow Images, Stock Photos &amp; Vectors | Shutterstock">
            <a:extLst>
              <a:ext uri="{FF2B5EF4-FFF2-40B4-BE49-F238E27FC236}">
                <a16:creationId xmlns:a16="http://schemas.microsoft.com/office/drawing/2014/main" id="{59FCF8B5-B5FF-4A64-8ECC-66E25C851B16}"/>
              </a:ext>
            </a:extLst>
          </p:cNvPr>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753497" y="1825624"/>
            <a:ext cx="5068389" cy="4549050"/>
          </a:xfrm>
          <a:prstGeom prst="rect">
            <a:avLst/>
          </a:prstGeom>
          <a:solidFill>
            <a:srgbClr val="FFFFFF">
              <a:shade val="85000"/>
            </a:srgbClr>
          </a:solidFill>
          <a:ln w="190500" cap="rnd">
            <a:solidFill>
              <a:schemeClr val="bg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417167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7E0907-0980-45D9-A647-472C752CF7A7}"/>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Introduction</a:t>
            </a:r>
          </a:p>
        </p:txBody>
      </p:sp>
      <p:sp>
        <p:nvSpPr>
          <p:cNvPr id="6" name="Content Placeholder 5">
            <a:extLst>
              <a:ext uri="{FF2B5EF4-FFF2-40B4-BE49-F238E27FC236}">
                <a16:creationId xmlns:a16="http://schemas.microsoft.com/office/drawing/2014/main" id="{591B265D-3AB9-42AF-97DC-894C034317A1}"/>
              </a:ext>
            </a:extLst>
          </p:cNvPr>
          <p:cNvSpPr>
            <a:spLocks noGrp="1"/>
          </p:cNvSpPr>
          <p:nvPr>
            <p:ph sz="half" idx="1"/>
          </p:nvPr>
        </p:nvSpPr>
        <p:spPr/>
        <p:txBody>
          <a:bodyPr>
            <a:normAutofit fontScale="92500" lnSpcReduction="10000"/>
          </a:bodyPr>
          <a:lstStyle/>
          <a:p>
            <a:r>
              <a:rPr lang="en-GB" dirty="0">
                <a:latin typeface="Arial" panose="020B0604020202020204" pitchFamily="34" charset="0"/>
                <a:cs typeface="Arial" panose="020B0604020202020204" pitchFamily="34" charset="0"/>
              </a:rPr>
              <a:t>Review rationales for corporate LAP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Boundaries of LAP and the role of lawyers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Review case outcomes on LAP: are the boundaries observed?</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Conclusion </a:t>
            </a:r>
          </a:p>
        </p:txBody>
      </p:sp>
      <p:sp>
        <p:nvSpPr>
          <p:cNvPr id="7" name="Content Placeholder 6">
            <a:extLst>
              <a:ext uri="{FF2B5EF4-FFF2-40B4-BE49-F238E27FC236}">
                <a16:creationId xmlns:a16="http://schemas.microsoft.com/office/drawing/2014/main" id="{093A0C89-2433-4730-9AF8-5EF3020B8A33}"/>
              </a:ext>
            </a:extLst>
          </p:cNvPr>
          <p:cNvSpPr>
            <a:spLocks noGrp="1"/>
          </p:cNvSpPr>
          <p:nvPr>
            <p:ph sz="half" idx="2"/>
          </p:nvPr>
        </p:nvSpPr>
        <p:spPr/>
        <p:txBody>
          <a:bodyPr>
            <a:normAutofit fontScale="92500" lnSpcReduction="10000"/>
          </a:bodyPr>
          <a:lstStyle/>
          <a:p>
            <a:endParaRPr lang="en-GB"/>
          </a:p>
        </p:txBody>
      </p:sp>
      <p:pic>
        <p:nvPicPr>
          <p:cNvPr id="5122" name="Picture 2" descr="30,000+ Boundaries Pictures | Download Free Images on Unsplash">
            <a:extLst>
              <a:ext uri="{FF2B5EF4-FFF2-40B4-BE49-F238E27FC236}">
                <a16:creationId xmlns:a16="http://schemas.microsoft.com/office/drawing/2014/main" id="{AD7459E2-DA4E-43C7-9A3A-C027A932D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299" y="1825625"/>
            <a:ext cx="49915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48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6AE0-0C12-4291-BF88-502D545A142E}"/>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The Empirical Rationale and the Corporate Client</a:t>
            </a:r>
          </a:p>
        </p:txBody>
      </p:sp>
      <p:sp>
        <p:nvSpPr>
          <p:cNvPr id="3" name="Content Placeholder 2">
            <a:extLst>
              <a:ext uri="{FF2B5EF4-FFF2-40B4-BE49-F238E27FC236}">
                <a16:creationId xmlns:a16="http://schemas.microsoft.com/office/drawing/2014/main" id="{5F6CA1BA-E381-4578-9519-DB08943B7A37}"/>
              </a:ext>
            </a:extLst>
          </p:cNvPr>
          <p:cNvSpPr>
            <a:spLocks noGrp="1"/>
          </p:cNvSpPr>
          <p:nvPr>
            <p:ph sz="half" idx="1"/>
          </p:nvPr>
        </p:nvSpPr>
        <p:spPr/>
        <p:txBody>
          <a:bodyPr>
            <a:normAutofit fontScale="92500"/>
          </a:bodyPr>
          <a:lstStyle/>
          <a:p>
            <a:r>
              <a:rPr lang="en-GB" dirty="0">
                <a:latin typeface="Arial" panose="020B0604020202020204" pitchFamily="34" charset="0"/>
                <a:cs typeface="Arial" panose="020B0604020202020204" pitchFamily="34" charset="0"/>
              </a:rPr>
              <a:t>LAP has little or no impact on willingness of corporate employees to speak to lawyers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LAP not necessary to encourage consultation with lawyers-there are other regulatory mechanisms in place in corporate context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Companies Act 2006 section 174 (Higgins 2010)</a:t>
            </a:r>
          </a:p>
          <a:p>
            <a:pPr marL="0" indent="0">
              <a:buNone/>
            </a:pPr>
            <a:endParaRPr lang="en-GB" dirty="0"/>
          </a:p>
          <a:p>
            <a:pPr marL="0" indent="0">
              <a:buNone/>
            </a:pPr>
            <a:endParaRPr lang="en-GB" dirty="0"/>
          </a:p>
          <a:p>
            <a:endParaRPr lang="en-GB" dirty="0"/>
          </a:p>
        </p:txBody>
      </p:sp>
      <p:pic>
        <p:nvPicPr>
          <p:cNvPr id="6146" name="Picture 2" descr="CPD Course, RME Elective: Legal Professional Privilege - Profectional |  CPD.HK | Kornerstone">
            <a:extLst>
              <a:ext uri="{FF2B5EF4-FFF2-40B4-BE49-F238E27FC236}">
                <a16:creationId xmlns:a16="http://schemas.microsoft.com/office/drawing/2014/main" id="{565D9BF1-4F67-4BD5-AE48-51AC8327AEC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63326" y="1905802"/>
            <a:ext cx="3990474" cy="415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41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F986-7612-4498-B171-39EE2CEA208A}"/>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The Empirical Rationale and the Corporate Client</a:t>
            </a:r>
            <a:endParaRPr lang="en-GB" sz="3600" dirty="0"/>
          </a:p>
        </p:txBody>
      </p:sp>
      <p:sp>
        <p:nvSpPr>
          <p:cNvPr id="3" name="Content Placeholder 2">
            <a:extLst>
              <a:ext uri="{FF2B5EF4-FFF2-40B4-BE49-F238E27FC236}">
                <a16:creationId xmlns:a16="http://schemas.microsoft.com/office/drawing/2014/main" id="{98225E05-BD75-461B-8B8D-4B759CBDC846}"/>
              </a:ext>
            </a:extLst>
          </p:cNvPr>
          <p:cNvSpPr>
            <a:spLocks noGrp="1"/>
          </p:cNvSpPr>
          <p:nvPr>
            <p:ph sz="half" idx="1"/>
          </p:nvPr>
        </p:nvSpPr>
        <p:spPr/>
        <p:txBody>
          <a:bodyPr>
            <a:normAutofit/>
          </a:bodyPr>
          <a:lstStyle/>
          <a:p>
            <a:pPr marL="0" indent="0">
              <a:buNone/>
            </a:pPr>
            <a:r>
              <a:rPr lang="en-GB" sz="3200" dirty="0">
                <a:latin typeface="Arial" panose="020B0604020202020204" pitchFamily="34" charset="0"/>
                <a:cs typeface="Arial" panose="020B0604020202020204" pitchFamily="34" charset="0"/>
              </a:rPr>
              <a:t>It is a sufficient rationale for LAP that the lack of it could deter some people from seeking advice, or making a clean breast to their lawyers even if it is a matter of indifference for others </a:t>
            </a:r>
            <a:r>
              <a:rPr lang="en-GB" sz="1900" dirty="0">
                <a:latin typeface="Arial" panose="020B0604020202020204" pitchFamily="34" charset="0"/>
                <a:cs typeface="Arial" panose="020B0604020202020204" pitchFamily="34" charset="0"/>
              </a:rPr>
              <a:t>( Lord Sumption </a:t>
            </a:r>
            <a:r>
              <a:rPr lang="en-GB" sz="1900" i="1" dirty="0">
                <a:latin typeface="Arial" panose="020B0604020202020204" pitchFamily="34" charset="0"/>
                <a:cs typeface="Arial" panose="020B0604020202020204" pitchFamily="34" charset="0"/>
              </a:rPr>
              <a:t>R (Prudential Plc v Special Commissioners of Income Tax </a:t>
            </a:r>
            <a:r>
              <a:rPr lang="en-GB" sz="1900" dirty="0">
                <a:latin typeface="Arial" panose="020B0604020202020204" pitchFamily="34" charset="0"/>
                <a:cs typeface="Arial" panose="020B0604020202020204" pitchFamily="34" charset="0"/>
              </a:rPr>
              <a:t>[2013] 2 AC 185 at [118]).</a:t>
            </a:r>
          </a:p>
          <a:p>
            <a:pPr marL="0" indent="0">
              <a:buNone/>
            </a:pPr>
            <a:endParaRPr lang="en-GB" dirty="0"/>
          </a:p>
        </p:txBody>
      </p:sp>
      <p:pic>
        <p:nvPicPr>
          <p:cNvPr id="16386" name="Picture 2" descr="The Confessional: Dramatic Device Par Excellence| National Catholic Register">
            <a:extLst>
              <a:ext uri="{FF2B5EF4-FFF2-40B4-BE49-F238E27FC236}">
                <a16:creationId xmlns:a16="http://schemas.microsoft.com/office/drawing/2014/main" id="{8E4E1438-FD2E-4796-96B8-3040D79F3EE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75567" y="1959429"/>
            <a:ext cx="4378234"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8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BC40-791A-47EA-8610-DC84B7B67013}"/>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The Empirical Rationale and the Corporate Client</a:t>
            </a:r>
          </a:p>
        </p:txBody>
      </p:sp>
      <p:sp>
        <p:nvSpPr>
          <p:cNvPr id="3" name="Content Placeholder 2">
            <a:extLst>
              <a:ext uri="{FF2B5EF4-FFF2-40B4-BE49-F238E27FC236}">
                <a16:creationId xmlns:a16="http://schemas.microsoft.com/office/drawing/2014/main" id="{8C3622E1-CF2C-42D0-9BE2-EC7765525E27}"/>
              </a:ext>
            </a:extLst>
          </p:cNvPr>
          <p:cNvSpPr>
            <a:spLocks noGrp="1"/>
          </p:cNvSpPr>
          <p:nvPr>
            <p:ph sz="half" idx="1"/>
          </p:nvPr>
        </p:nvSpPr>
        <p:spPr>
          <a:xfrm>
            <a:off x="838199" y="1825625"/>
            <a:ext cx="6163491" cy="4351338"/>
          </a:xfrm>
        </p:spPr>
        <p:txBody>
          <a:bodyPr>
            <a:normAutofit/>
          </a:bodyPr>
          <a:lstStyle/>
          <a:p>
            <a:r>
              <a:rPr lang="en-GB" dirty="0">
                <a:latin typeface="Arial" panose="020B0604020202020204" pitchFamily="34" charset="0"/>
                <a:cs typeface="Arial" panose="020B0604020202020204" pitchFamily="34" charset="0"/>
              </a:rPr>
              <a:t>No balancing of public interests when LAP applies (</a:t>
            </a:r>
            <a:r>
              <a:rPr lang="en-GB" i="1" dirty="0">
                <a:latin typeface="Arial" panose="020B0604020202020204" pitchFamily="34" charset="0"/>
                <a:cs typeface="Arial" panose="020B0604020202020204" pitchFamily="34" charset="0"/>
              </a:rPr>
              <a:t>R v Derby Magistrates ex p B </a:t>
            </a:r>
            <a:r>
              <a:rPr lang="en-GB" dirty="0">
                <a:latin typeface="Arial" panose="020B0604020202020204" pitchFamily="34" charset="0"/>
                <a:cs typeface="Arial" panose="020B0604020202020204" pitchFamily="34" charset="0"/>
              </a:rPr>
              <a:t>[1996] 1 AC 487, Lord Taylor CJ) BUT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‘Determining the bounds of privilege involves finding the proper point of balance between two opposing imperatives.’ (Baroness Hale, </a:t>
            </a:r>
            <a:r>
              <a:rPr lang="en-GB" i="1" dirty="0">
                <a:latin typeface="Arial" panose="020B0604020202020204" pitchFamily="34" charset="0"/>
                <a:cs typeface="Arial" panose="020B0604020202020204" pitchFamily="34" charset="0"/>
              </a:rPr>
              <a:t>Three Rivers (No 6), </a:t>
            </a:r>
            <a:r>
              <a:rPr lang="en-GB" dirty="0">
                <a:latin typeface="Arial" panose="020B0604020202020204" pitchFamily="34" charset="0"/>
                <a:cs typeface="Arial" panose="020B0604020202020204" pitchFamily="34" charset="0"/>
              </a:rPr>
              <a:t>at [86])</a:t>
            </a:r>
          </a:p>
          <a:p>
            <a:endParaRPr lang="en-GB" dirty="0"/>
          </a:p>
        </p:txBody>
      </p:sp>
      <p:pic>
        <p:nvPicPr>
          <p:cNvPr id="17410" name="Picture 2" descr="Balancing Individual and Community Needs in Addiction">
            <a:extLst>
              <a:ext uri="{FF2B5EF4-FFF2-40B4-BE49-F238E27FC236}">
                <a16:creationId xmlns:a16="http://schemas.microsoft.com/office/drawing/2014/main" id="{3194A3E4-14A8-437F-A54D-4983927762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53312" y="2024744"/>
            <a:ext cx="3806871" cy="346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09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F9D3-AE96-4A83-8BE8-3C313CF4C581}"/>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Rule of Law Rationale</a:t>
            </a:r>
          </a:p>
        </p:txBody>
      </p:sp>
      <p:sp>
        <p:nvSpPr>
          <p:cNvPr id="3" name="Content Placeholder 2">
            <a:extLst>
              <a:ext uri="{FF2B5EF4-FFF2-40B4-BE49-F238E27FC236}">
                <a16:creationId xmlns:a16="http://schemas.microsoft.com/office/drawing/2014/main" id="{30BF9021-9CFD-436E-99E2-6A96293491A2}"/>
              </a:ext>
            </a:extLst>
          </p:cNvPr>
          <p:cNvSpPr>
            <a:spLocks noGrp="1"/>
          </p:cNvSpPr>
          <p:nvPr>
            <p:ph idx="1"/>
          </p:nvPr>
        </p:nvSpPr>
        <p:spPr/>
        <p:txBody>
          <a:bodyPr>
            <a:normAutofit lnSpcReduction="10000"/>
          </a:bodyPr>
          <a:lstStyle/>
          <a:p>
            <a:r>
              <a:rPr lang="en-GB" dirty="0">
                <a:latin typeface="Arial" panose="020B0604020202020204" pitchFamily="34" charset="0"/>
                <a:cs typeface="Arial" panose="020B0604020202020204" pitchFamily="34" charset="0"/>
              </a:rPr>
              <a:t>‘the law accords rights and imposes obligations which in turn can be enjoyed and enforced only if persons are aware of them and understand their implications. A system of rights and obligations must therefore allow adequate facilities for gaining an appreciation of the law, otherwise people </a:t>
            </a:r>
            <a:r>
              <a:rPr lang="en-GB" b="1" i="1" dirty="0">
                <a:solidFill>
                  <a:srgbClr val="FF0000"/>
                </a:solidFill>
                <a:latin typeface="Arial" panose="020B0604020202020204" pitchFamily="34" charset="0"/>
                <a:cs typeface="Arial" panose="020B0604020202020204" pitchFamily="34" charset="0"/>
              </a:rPr>
              <a:t>would not be able to arrange their affairs and pursue their rights in accordance to the law</a:t>
            </a:r>
            <a:r>
              <a:rPr lang="en-GB" i="1" dirty="0">
                <a:latin typeface="Arial" panose="020B0604020202020204" pitchFamily="34" charset="0"/>
                <a:cs typeface="Arial" panose="020B0604020202020204" pitchFamily="34" charset="0"/>
              </a:rPr>
              <a:t>… </a:t>
            </a:r>
            <a:r>
              <a:rPr lang="en-GB" b="1" i="1" dirty="0">
                <a:solidFill>
                  <a:srgbClr val="002060"/>
                </a:solidFill>
                <a:latin typeface="Arial" panose="020B0604020202020204" pitchFamily="34" charset="0"/>
                <a:cs typeface="Arial" panose="020B0604020202020204" pitchFamily="34" charset="0"/>
              </a:rPr>
              <a:t>in the absence of secure means by which all citizens can obtain knowledge of the law, its benefits would become the preserve of the few who happen to have the means of obtaining it themselves</a:t>
            </a:r>
            <a:r>
              <a:rPr lang="en-GB" dirty="0">
                <a:solidFill>
                  <a:srgbClr val="00206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(Zuckerman 16.9-16.10)</a:t>
            </a:r>
          </a:p>
          <a:p>
            <a:r>
              <a:rPr lang="en-GB" dirty="0">
                <a:latin typeface="Arial" panose="020B0604020202020204" pitchFamily="34" charset="0"/>
                <a:cs typeface="Arial" panose="020B0604020202020204" pitchFamily="34" charset="0"/>
              </a:rPr>
              <a:t>Endorsed by Lord Scott in </a:t>
            </a:r>
            <a:r>
              <a:rPr lang="en-GB" i="1" dirty="0">
                <a:latin typeface="Arial" panose="020B0604020202020204" pitchFamily="34" charset="0"/>
                <a:cs typeface="Arial" panose="020B0604020202020204" pitchFamily="34" charset="0"/>
              </a:rPr>
              <a:t>Three Rivers (No 6) </a:t>
            </a:r>
            <a:r>
              <a:rPr lang="en-GB" dirty="0">
                <a:latin typeface="Arial" panose="020B0604020202020204" pitchFamily="34" charset="0"/>
                <a:cs typeface="Arial" panose="020B0604020202020204" pitchFamily="34" charset="0"/>
              </a:rPr>
              <a:t>at [34].</a:t>
            </a:r>
          </a:p>
          <a:p>
            <a:endParaRPr lang="en-GB" dirty="0"/>
          </a:p>
          <a:p>
            <a:endParaRPr lang="en-GB" dirty="0"/>
          </a:p>
        </p:txBody>
      </p:sp>
    </p:spTree>
    <p:extLst>
      <p:ext uri="{BB962C8B-B14F-4D97-AF65-F5344CB8AC3E}">
        <p14:creationId xmlns:p14="http://schemas.microsoft.com/office/powerpoint/2010/main" val="157243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64A1-26F6-4076-807A-76788AE08BDE}"/>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The Rule of Law:  Organising Affairs in Accordance with the Law</a:t>
            </a:r>
          </a:p>
        </p:txBody>
      </p:sp>
      <p:sp>
        <p:nvSpPr>
          <p:cNvPr id="3" name="Content Placeholder 2">
            <a:extLst>
              <a:ext uri="{FF2B5EF4-FFF2-40B4-BE49-F238E27FC236}">
                <a16:creationId xmlns:a16="http://schemas.microsoft.com/office/drawing/2014/main" id="{62F5DFAE-5FCB-48B8-86BD-77E9EF9994A1}"/>
              </a:ext>
            </a:extLst>
          </p:cNvPr>
          <p:cNvSpPr>
            <a:spLocks noGrp="1"/>
          </p:cNvSpPr>
          <p:nvPr>
            <p:ph sz="half" idx="1"/>
          </p:nvPr>
        </p:nvSpPr>
        <p:spPr>
          <a:xfrm>
            <a:off x="838199" y="1789611"/>
            <a:ext cx="6764384" cy="4703264"/>
          </a:xfrm>
        </p:spPr>
        <p:txBody>
          <a:bodyPr>
            <a:normAutofit fontScale="70000" lnSpcReduction="20000"/>
          </a:bodyPr>
          <a:lstStyle/>
          <a:p>
            <a:pPr>
              <a:lnSpc>
                <a:spcPct val="120000"/>
              </a:lnSpc>
            </a:pPr>
            <a:r>
              <a:rPr lang="en-GB" sz="3300" dirty="0">
                <a:latin typeface="Arial" panose="020B0604020202020204" pitchFamily="34" charset="0"/>
                <a:cs typeface="Arial" panose="020B0604020202020204" pitchFamily="34" charset="0"/>
              </a:rPr>
              <a:t>Companies Act 2006 section 172: A director of a company must act in the way he considers, in good faith, would be most likely to promote the success of the company for the benefit of its members as a whole.</a:t>
            </a:r>
          </a:p>
          <a:p>
            <a:pPr>
              <a:lnSpc>
                <a:spcPct val="120000"/>
              </a:lnSpc>
            </a:pPr>
            <a:endParaRPr lang="en-GB" sz="3300" dirty="0">
              <a:latin typeface="Arial" panose="020B0604020202020204" pitchFamily="34" charset="0"/>
              <a:cs typeface="Arial" panose="020B0604020202020204" pitchFamily="34" charset="0"/>
            </a:endParaRPr>
          </a:p>
          <a:p>
            <a:pPr>
              <a:lnSpc>
                <a:spcPct val="120000"/>
              </a:lnSpc>
            </a:pPr>
            <a:r>
              <a:rPr lang="en-US" sz="3300" dirty="0">
                <a:latin typeface="Arial" panose="020B0604020202020204" pitchFamily="34" charset="0"/>
                <a:cs typeface="Arial" panose="020B0604020202020204" pitchFamily="34" charset="0"/>
              </a:rPr>
              <a:t>‘there is one and only one social responsibility of business—to use its resources and engage in activities designed to increase its profits so long as it stays within the rules of the game’</a:t>
            </a:r>
            <a:r>
              <a:rPr lang="en-GB" sz="3300" dirty="0">
                <a:latin typeface="Arial" panose="020B0604020202020204" pitchFamily="34" charset="0"/>
                <a:cs typeface="Arial" panose="020B0604020202020204" pitchFamily="34" charset="0"/>
              </a:rPr>
              <a:t> </a:t>
            </a:r>
          </a:p>
          <a:p>
            <a:pPr marL="0" indent="0">
              <a:lnSpc>
                <a:spcPct val="120000"/>
              </a:lnSpc>
              <a:buNone/>
            </a:pPr>
            <a:r>
              <a:rPr lang="en-GB" sz="2100" dirty="0">
                <a:latin typeface="Arial" panose="020B0604020202020204" pitchFamily="34" charset="0"/>
                <a:cs typeface="Arial" panose="020B0604020202020204" pitchFamily="34" charset="0"/>
              </a:rPr>
              <a:t>Milton Friedman </a:t>
            </a:r>
            <a:r>
              <a:rPr lang="en-US" sz="2100" i="1" dirty="0">
                <a:latin typeface="Arial" panose="020B0604020202020204" pitchFamily="34" charset="0"/>
                <a:cs typeface="Arial" panose="020B0604020202020204" pitchFamily="34" charset="0"/>
              </a:rPr>
              <a:t>The Social Responsibility of Business is to Increase its Profits</a:t>
            </a:r>
            <a:r>
              <a:rPr lang="en-US" sz="2100" dirty="0">
                <a:latin typeface="Arial" panose="020B0604020202020204" pitchFamily="34" charset="0"/>
                <a:cs typeface="Arial" panose="020B0604020202020204" pitchFamily="34" charset="0"/>
              </a:rPr>
              <a:t> </a:t>
            </a:r>
            <a:r>
              <a:rPr lang="en-US" sz="2100" cap="small" dirty="0">
                <a:latin typeface="Arial" panose="020B0604020202020204" pitchFamily="34" charset="0"/>
                <a:cs typeface="Arial" panose="020B0604020202020204" pitchFamily="34" charset="0"/>
              </a:rPr>
              <a:t>N.Y. Times</a:t>
            </a:r>
            <a:r>
              <a:rPr lang="en-US" sz="2100" dirty="0">
                <a:latin typeface="Arial" panose="020B0604020202020204" pitchFamily="34" charset="0"/>
                <a:cs typeface="Arial" panose="020B0604020202020204" pitchFamily="34" charset="0"/>
              </a:rPr>
              <a:t> (Sept. 13, 1970)</a:t>
            </a:r>
            <a:endParaRPr lang="en-GB" sz="2100" dirty="0">
              <a:latin typeface="Arial" panose="020B0604020202020204" pitchFamily="34" charset="0"/>
              <a:cs typeface="Arial" panose="020B0604020202020204" pitchFamily="34" charset="0"/>
            </a:endParaRPr>
          </a:p>
          <a:p>
            <a:endParaRPr lang="en-GB" dirty="0"/>
          </a:p>
          <a:p>
            <a:endParaRPr lang="en-GB" dirty="0"/>
          </a:p>
          <a:p>
            <a:endParaRPr lang="en-GB" dirty="0"/>
          </a:p>
        </p:txBody>
      </p:sp>
      <p:pic>
        <p:nvPicPr>
          <p:cNvPr id="8194" name="Picture 2" descr="Study Uses Google Street View Cars to Map Pollution">
            <a:extLst>
              <a:ext uri="{FF2B5EF4-FFF2-40B4-BE49-F238E27FC236}">
                <a16:creationId xmlns:a16="http://schemas.microsoft.com/office/drawing/2014/main" id="{FEB627D5-11F5-40DB-AAC8-CB3F660B047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46273" y="1690688"/>
            <a:ext cx="4193177" cy="455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741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F9D3-AE96-4A83-8BE8-3C313CF4C581}"/>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Rule of Law Rationale</a:t>
            </a:r>
          </a:p>
        </p:txBody>
      </p:sp>
      <p:sp>
        <p:nvSpPr>
          <p:cNvPr id="3" name="Content Placeholder 2">
            <a:extLst>
              <a:ext uri="{FF2B5EF4-FFF2-40B4-BE49-F238E27FC236}">
                <a16:creationId xmlns:a16="http://schemas.microsoft.com/office/drawing/2014/main" id="{30BF9021-9CFD-436E-99E2-6A96293491A2}"/>
              </a:ext>
            </a:extLst>
          </p:cNvPr>
          <p:cNvSpPr>
            <a:spLocks noGrp="1"/>
          </p:cNvSpPr>
          <p:nvPr>
            <p:ph idx="1"/>
          </p:nvPr>
        </p:nvSpPr>
        <p:spPr/>
        <p:txBody>
          <a:bodyPr>
            <a:normAutofit lnSpcReduction="10000"/>
          </a:bodyPr>
          <a:lstStyle/>
          <a:p>
            <a:r>
              <a:rPr lang="en-GB" dirty="0">
                <a:latin typeface="Arial" panose="020B0604020202020204" pitchFamily="34" charset="0"/>
                <a:cs typeface="Arial" panose="020B0604020202020204" pitchFamily="34" charset="0"/>
              </a:rPr>
              <a:t>‘the law accords rights and imposes obligations which in turn can be enjoyed and enforced only if persons are aware of them and understand their implications. A system of rights and obligations must therefore allow adequate facilities for gaining an appreciation of the law, otherwise people </a:t>
            </a:r>
            <a:r>
              <a:rPr lang="en-GB" b="1" i="1" dirty="0">
                <a:solidFill>
                  <a:srgbClr val="FF0000"/>
                </a:solidFill>
                <a:latin typeface="Arial" panose="020B0604020202020204" pitchFamily="34" charset="0"/>
                <a:cs typeface="Arial" panose="020B0604020202020204" pitchFamily="34" charset="0"/>
              </a:rPr>
              <a:t>would not be able to arrange their affairs and pursue their rights in accordance to the law</a:t>
            </a:r>
            <a:r>
              <a:rPr lang="en-GB" i="1" dirty="0">
                <a:latin typeface="Arial" panose="020B0604020202020204" pitchFamily="34" charset="0"/>
                <a:cs typeface="Arial" panose="020B0604020202020204" pitchFamily="34" charset="0"/>
              </a:rPr>
              <a:t>… </a:t>
            </a:r>
            <a:r>
              <a:rPr lang="en-GB" b="1" i="1" dirty="0">
                <a:solidFill>
                  <a:srgbClr val="002060"/>
                </a:solidFill>
                <a:latin typeface="Arial" panose="020B0604020202020204" pitchFamily="34" charset="0"/>
                <a:cs typeface="Arial" panose="020B0604020202020204" pitchFamily="34" charset="0"/>
              </a:rPr>
              <a:t>in the absence of secure means by which all citizens can obtain knowledge of the law, its benefits would become the preserve of the few who happen to have the means of obtaining it themselves</a:t>
            </a:r>
            <a:r>
              <a:rPr lang="en-GB" dirty="0">
                <a:solidFill>
                  <a:srgbClr val="00206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(Zuckerman 16.9-16.10)</a:t>
            </a:r>
          </a:p>
          <a:p>
            <a:r>
              <a:rPr lang="en-GB" dirty="0">
                <a:latin typeface="Arial" panose="020B0604020202020204" pitchFamily="34" charset="0"/>
                <a:cs typeface="Arial" panose="020B0604020202020204" pitchFamily="34" charset="0"/>
              </a:rPr>
              <a:t>Endorsed by Lord Scott in </a:t>
            </a:r>
            <a:r>
              <a:rPr lang="en-GB" i="1" dirty="0">
                <a:latin typeface="Arial" panose="020B0604020202020204" pitchFamily="34" charset="0"/>
                <a:cs typeface="Arial" panose="020B0604020202020204" pitchFamily="34" charset="0"/>
              </a:rPr>
              <a:t>Three Rivers (No 6) </a:t>
            </a:r>
            <a:r>
              <a:rPr lang="en-GB" dirty="0">
                <a:latin typeface="Arial" panose="020B0604020202020204" pitchFamily="34" charset="0"/>
                <a:cs typeface="Arial" panose="020B0604020202020204" pitchFamily="34" charset="0"/>
              </a:rPr>
              <a:t>at [34].</a:t>
            </a:r>
          </a:p>
          <a:p>
            <a:endParaRPr lang="en-GB" dirty="0"/>
          </a:p>
          <a:p>
            <a:endParaRPr lang="en-GB" dirty="0"/>
          </a:p>
        </p:txBody>
      </p:sp>
    </p:spTree>
    <p:extLst>
      <p:ext uri="{BB962C8B-B14F-4D97-AF65-F5344CB8AC3E}">
        <p14:creationId xmlns:p14="http://schemas.microsoft.com/office/powerpoint/2010/main" val="3603693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2692</TotalTime>
  <Words>1514</Words>
  <Application>Microsoft Office PowerPoint</Application>
  <PresentationFormat>Widescreen</PresentationFormat>
  <Paragraphs>313</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Introduction</vt:lpstr>
      <vt:lpstr>The Empirical Rationale and the Corporate Client</vt:lpstr>
      <vt:lpstr>The Empirical Rationale and the Corporate Client</vt:lpstr>
      <vt:lpstr>The Empirical Rationale and the Corporate Client</vt:lpstr>
      <vt:lpstr>The Rule of Law Rationale</vt:lpstr>
      <vt:lpstr>The Rule of Law:  Organising Affairs in Accordance with the Law</vt:lpstr>
      <vt:lpstr>The Rule of Law Rationale</vt:lpstr>
      <vt:lpstr>The Rule of Law and the level playing field</vt:lpstr>
      <vt:lpstr>Other objections</vt:lpstr>
      <vt:lpstr>Quis Custodiet: The Role of Lawyers</vt:lpstr>
      <vt:lpstr>Quis Custodiet: The Role of Lawyers</vt:lpstr>
      <vt:lpstr>Is There Really a Problem?</vt:lpstr>
      <vt:lpstr>Is There Really a Problem?</vt:lpstr>
      <vt:lpstr>PowerPoint Presentation</vt:lpstr>
      <vt:lpstr>PowerPoint Presentation</vt:lpstr>
      <vt:lpstr>The Role of the Courts</vt:lpstr>
      <vt:lpstr>The Role of the Courts</vt:lpstr>
      <vt:lpstr>Conclusions: Policy and Privilege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Loughrey</dc:creator>
  <cp:lastModifiedBy>Joan Loughrey</cp:lastModifiedBy>
  <cp:revision>90</cp:revision>
  <dcterms:created xsi:type="dcterms:W3CDTF">2022-07-17T09:33:59Z</dcterms:created>
  <dcterms:modified xsi:type="dcterms:W3CDTF">2022-07-19T07:56:08Z</dcterms:modified>
</cp:coreProperties>
</file>