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1" r:id="rId4"/>
    <p:sldMasterId id="2147483703" r:id="rId5"/>
    <p:sldMasterId id="2147483648" r:id="rId6"/>
    <p:sldMasterId id="2147483682" r:id="rId7"/>
  </p:sldMasterIdLst>
  <p:notesMasterIdLst>
    <p:notesMasterId r:id="rId33"/>
  </p:notesMasterIdLst>
  <p:sldIdLst>
    <p:sldId id="256" r:id="rId8"/>
    <p:sldId id="299" r:id="rId9"/>
    <p:sldId id="343" r:id="rId10"/>
    <p:sldId id="363" r:id="rId11"/>
    <p:sldId id="381" r:id="rId12"/>
    <p:sldId id="364" r:id="rId13"/>
    <p:sldId id="382" r:id="rId14"/>
    <p:sldId id="308" r:id="rId15"/>
    <p:sldId id="336" r:id="rId16"/>
    <p:sldId id="340" r:id="rId17"/>
    <p:sldId id="341" r:id="rId18"/>
    <p:sldId id="342" r:id="rId19"/>
    <p:sldId id="370" r:id="rId20"/>
    <p:sldId id="371" r:id="rId21"/>
    <p:sldId id="383" r:id="rId22"/>
    <p:sldId id="373" r:id="rId23"/>
    <p:sldId id="347" r:id="rId24"/>
    <p:sldId id="374" r:id="rId25"/>
    <p:sldId id="368" r:id="rId26"/>
    <p:sldId id="376" r:id="rId27"/>
    <p:sldId id="355" r:id="rId28"/>
    <p:sldId id="377" r:id="rId29"/>
    <p:sldId id="384" r:id="rId30"/>
    <p:sldId id="332" r:id="rId31"/>
    <p:sldId id="379" r:id="rId32"/>
  </p:sldIdLst>
  <p:sldSz cx="12192000" cy="6858000"/>
  <p:notesSz cx="6858000" cy="9144000"/>
  <p:embeddedFontLst>
    <p:embeddedFont>
      <p:font typeface="Azo Sans" panose="020B0604020202020204" charset="0"/>
      <p:regular r:id="rId34"/>
      <p:bold r:id="rId35"/>
      <p:italic r:id="rId36"/>
      <p:boldItalic r:id="rId37"/>
    </p:embeddedFont>
    <p:embeddedFont>
      <p:font typeface="Azo Sans Thin" panose="020B0604020202020204" charset="0"/>
      <p:regular r:id="rId38"/>
      <p:italic r:id="rId39"/>
    </p:embeddedFont>
    <p:embeddedFont>
      <p:font typeface="Calibri" panose="020F050202020403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6AA05-7D87-3D5D-CEDC-48576D932927}" v="47" dt="2022-07-14T14:32:38.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327"/>
  </p:normalViewPr>
  <p:slideViewPr>
    <p:cSldViewPr snapToGrid="0">
      <p:cViewPr>
        <p:scale>
          <a:sx n="80" d="100"/>
          <a:sy n="80" d="100"/>
        </p:scale>
        <p:origin x="37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6.fntdata"/><Relationship Id="rId21" Type="http://schemas.openxmlformats.org/officeDocument/2006/relationships/slide" Target="slides/slide14.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3.fntdata"/><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Mitchell" userId="S::rebecca.mitchell@northumbria.ac.uk::b1c1c00d-7d33-45bb-bb02-9231ae114dab" providerId="AD" clId="Web-{D806AA05-7D87-3D5D-CEDC-48576D932927}"/>
    <pc:docChg chg="modSld">
      <pc:chgData name="Rebecca Mitchell" userId="S::rebecca.mitchell@northumbria.ac.uk::b1c1c00d-7d33-45bb-bb02-9231ae114dab" providerId="AD" clId="Web-{D806AA05-7D87-3D5D-CEDC-48576D932927}" dt="2022-07-14T14:32:38.580" v="45" actId="20577"/>
      <pc:docMkLst>
        <pc:docMk/>
      </pc:docMkLst>
      <pc:sldChg chg="modSp">
        <pc:chgData name="Rebecca Mitchell" userId="S::rebecca.mitchell@northumbria.ac.uk::b1c1c00d-7d33-45bb-bb02-9231ae114dab" providerId="AD" clId="Web-{D806AA05-7D87-3D5D-CEDC-48576D932927}" dt="2022-07-14T13:44:21.842" v="39" actId="20577"/>
        <pc:sldMkLst>
          <pc:docMk/>
          <pc:sldMk cId="2565304210" sldId="336"/>
        </pc:sldMkLst>
        <pc:spChg chg="mod">
          <ac:chgData name="Rebecca Mitchell" userId="S::rebecca.mitchell@northumbria.ac.uk::b1c1c00d-7d33-45bb-bb02-9231ae114dab" providerId="AD" clId="Web-{D806AA05-7D87-3D5D-CEDC-48576D932927}" dt="2022-07-14T13:44:21.842" v="39" actId="20577"/>
          <ac:spMkLst>
            <pc:docMk/>
            <pc:sldMk cId="2565304210" sldId="336"/>
            <ac:spMk id="3" creationId="{8A89DC83-1331-4BB7-88CE-BE429FAF04A5}"/>
          </ac:spMkLst>
        </pc:spChg>
      </pc:sldChg>
      <pc:sldChg chg="modSp">
        <pc:chgData name="Rebecca Mitchell" userId="S::rebecca.mitchell@northumbria.ac.uk::b1c1c00d-7d33-45bb-bb02-9231ae114dab" providerId="AD" clId="Web-{D806AA05-7D87-3D5D-CEDC-48576D932927}" dt="2022-07-14T14:32:38.580" v="45" actId="20577"/>
        <pc:sldMkLst>
          <pc:docMk/>
          <pc:sldMk cId="866093368" sldId="341"/>
        </pc:sldMkLst>
        <pc:spChg chg="mod">
          <ac:chgData name="Rebecca Mitchell" userId="S::rebecca.mitchell@northumbria.ac.uk::b1c1c00d-7d33-45bb-bb02-9231ae114dab" providerId="AD" clId="Web-{D806AA05-7D87-3D5D-CEDC-48576D932927}" dt="2022-07-14T14:32:38.580" v="45" actId="20577"/>
          <ac:spMkLst>
            <pc:docMk/>
            <pc:sldMk cId="866093368" sldId="341"/>
            <ac:spMk id="3" creationId="{8A89DC83-1331-4BB7-88CE-BE429FAF04A5}"/>
          </ac:spMkLst>
        </pc:spChg>
      </pc:sldChg>
      <pc:sldChg chg="modSp">
        <pc:chgData name="Rebecca Mitchell" userId="S::rebecca.mitchell@northumbria.ac.uk::b1c1c00d-7d33-45bb-bb02-9231ae114dab" providerId="AD" clId="Web-{D806AA05-7D87-3D5D-CEDC-48576D932927}" dt="2022-07-14T13:35:59.716" v="37" actId="20577"/>
        <pc:sldMkLst>
          <pc:docMk/>
          <pc:sldMk cId="2196695796" sldId="363"/>
        </pc:sldMkLst>
        <pc:spChg chg="mod">
          <ac:chgData name="Rebecca Mitchell" userId="S::rebecca.mitchell@northumbria.ac.uk::b1c1c00d-7d33-45bb-bb02-9231ae114dab" providerId="AD" clId="Web-{D806AA05-7D87-3D5D-CEDC-48576D932927}" dt="2022-07-14T13:35:59.716" v="37" actId="20577"/>
          <ac:spMkLst>
            <pc:docMk/>
            <pc:sldMk cId="2196695796" sldId="363"/>
            <ac:spMk id="3" creationId="{8A89DC83-1331-4BB7-88CE-BE429FAF04A5}"/>
          </ac:spMkLst>
        </pc:spChg>
      </pc:sldChg>
      <pc:sldChg chg="modSp">
        <pc:chgData name="Rebecca Mitchell" userId="S::rebecca.mitchell@northumbria.ac.uk::b1c1c00d-7d33-45bb-bb02-9231ae114dab" providerId="AD" clId="Web-{D806AA05-7D87-3D5D-CEDC-48576D932927}" dt="2022-07-14T13:53:10.408" v="44" actId="20577"/>
        <pc:sldMkLst>
          <pc:docMk/>
          <pc:sldMk cId="2267664239" sldId="377"/>
        </pc:sldMkLst>
        <pc:spChg chg="mod">
          <ac:chgData name="Rebecca Mitchell" userId="S::rebecca.mitchell@northumbria.ac.uk::b1c1c00d-7d33-45bb-bb02-9231ae114dab" providerId="AD" clId="Web-{D806AA05-7D87-3D5D-CEDC-48576D932927}" dt="2022-07-14T13:53:10.408" v="44" actId="20577"/>
          <ac:spMkLst>
            <pc:docMk/>
            <pc:sldMk cId="2267664239" sldId="377"/>
            <ac:spMk id="3" creationId="{8A89DC83-1331-4BB7-88CE-BE429FAF04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39F2D-2C6D-4DE8-AF03-44B950F7AF50}" type="datetimeFigureOut">
              <a:rPr lang="en-GB" smtClean="0"/>
              <a:t>14/07/2022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96955-19C8-447B-9AC7-DE00E46E6816}" type="slidenum">
              <a:rPr lang="en-GB" smtClean="0"/>
              <a:t>‹#›</a:t>
            </a:fld>
            <a:endParaRPr lang="en-GB"/>
          </a:p>
        </p:txBody>
      </p:sp>
    </p:spTree>
    <p:extLst>
      <p:ext uri="{BB962C8B-B14F-4D97-AF65-F5344CB8AC3E}">
        <p14:creationId xmlns:p14="http://schemas.microsoft.com/office/powerpoint/2010/main" val="41477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Title Slide no TOT">
    <p:spTree>
      <p:nvGrpSpPr>
        <p:cNvPr id="1" name=""/>
        <p:cNvGrpSpPr/>
        <p:nvPr/>
      </p:nvGrpSpPr>
      <p:grpSpPr>
        <a:xfrm>
          <a:off x="0" y="0"/>
          <a:ext cx="0" cy="0"/>
          <a:chOff x="0" y="0"/>
          <a:chExt cx="0" cy="0"/>
        </a:xfrm>
      </p:grpSpPr>
      <p:sp>
        <p:nvSpPr>
          <p:cNvPr id="2" name="Title 1"/>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atin typeface="+mn-lt"/>
              </a:defRPr>
            </a:lvl1pPr>
          </a:lstStyle>
          <a:p>
            <a:fld id="{F0BA6328-2AAA-4491-AB98-2B61B9975CE2}" type="datetime1">
              <a:rPr lang="en-GB" smtClean="0"/>
              <a:t>14/07/2022</a:t>
            </a:fld>
            <a:endParaRPr lang="en-GB" dirty="0"/>
          </a:p>
        </p:txBody>
      </p:sp>
      <p:sp>
        <p:nvSpPr>
          <p:cNvPr id="5" name="Footer Placeholder 4"/>
          <p:cNvSpPr>
            <a:spLocks noGrp="1"/>
          </p:cNvSpPr>
          <p:nvPr>
            <p:ph type="ftr" sz="quarter" idx="11"/>
          </p:nvPr>
        </p:nvSpPr>
        <p:spPr/>
        <p:txBody>
          <a:bodyPr/>
          <a:lstStyle>
            <a:lvl1pPr>
              <a:defRPr>
                <a:latin typeface="+mn-lt"/>
              </a:defRPr>
            </a:lvl1pPr>
          </a:lstStyle>
          <a:p>
            <a:r>
              <a:rPr lang="en-GB"/>
              <a:t>Northumbria Law School</a:t>
            </a:r>
            <a:endParaRPr lang="en-GB" dirty="0"/>
          </a:p>
        </p:txBody>
      </p:sp>
      <p:sp>
        <p:nvSpPr>
          <p:cNvPr id="6" name="Slide Number Placeholder 5"/>
          <p:cNvSpPr>
            <a:spLocks noGrp="1"/>
          </p:cNvSpPr>
          <p:nvPr>
            <p:ph type="sldNum" sz="quarter" idx="12"/>
          </p:nvPr>
        </p:nvSpPr>
        <p:spPr/>
        <p:txBody>
          <a:bodyPr/>
          <a:lstStyle>
            <a:lvl1pPr>
              <a:defRPr>
                <a:latin typeface="+mn-lt"/>
              </a:defRPr>
            </a:lvl1pPr>
          </a:lstStyle>
          <a:p>
            <a:fld id="{2F3AB18B-998C-433D-808A-7D4CCF0545BB}" type="slidenum">
              <a:rPr lang="en-GB" smtClean="0"/>
              <a:pPr/>
              <a:t>‹#›</a:t>
            </a:fld>
            <a:endParaRPr lang="en-GB" dirty="0"/>
          </a:p>
        </p:txBody>
      </p:sp>
    </p:spTree>
    <p:extLst>
      <p:ext uri="{BB962C8B-B14F-4D97-AF65-F5344CB8AC3E}">
        <p14:creationId xmlns:p14="http://schemas.microsoft.com/office/powerpoint/2010/main" val="301580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5427" y="6356350"/>
            <a:ext cx="2743200" cy="365125"/>
          </a:xfrm>
        </p:spPr>
        <p:txBody>
          <a:bodyPr/>
          <a:lstStyle/>
          <a:p>
            <a:fld id="{D339AF75-8EE2-4D60-B2D1-C070AED104C6}" type="datetime1">
              <a:rPr lang="en-GB" smtClean="0"/>
              <a:t>14/07/2022</a:t>
            </a:fld>
            <a:endParaRPr lang="en-GB" dirty="0"/>
          </a:p>
        </p:txBody>
      </p:sp>
      <p:sp>
        <p:nvSpPr>
          <p:cNvPr id="5" name="Footer Placeholder 4"/>
          <p:cNvSpPr>
            <a:spLocks noGrp="1"/>
          </p:cNvSpPr>
          <p:nvPr>
            <p:ph type="ftr" sz="quarter" idx="11"/>
          </p:nvPr>
        </p:nvSpPr>
        <p:spPr/>
        <p:txBody>
          <a:bodyPr/>
          <a:lstStyle/>
          <a:p>
            <a:r>
              <a:rPr lang="en-GB"/>
              <a:t>Northumbria Law School</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7"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8"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Tree>
    <p:extLst>
      <p:ext uri="{BB962C8B-B14F-4D97-AF65-F5344CB8AC3E}">
        <p14:creationId xmlns:p14="http://schemas.microsoft.com/office/powerpoint/2010/main" val="252943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ite Logo Only">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15306898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203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FCFC3-C730-46FF-B856-B1BFDF246665}" type="datetime1">
              <a:rPr lang="en-GB" smtClean="0"/>
              <a:t>14/07/2022</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17045CDD-E9C0-49C1-B4D4-324A8B9CF1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270818361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ck Slides no TOT Logo Left">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sp>
        <p:nvSpPr>
          <p:cNvPr id="13"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B0DFB-433E-4638-8B02-FD6B2FCB14D8}" type="datetime1">
              <a:rPr lang="en-GB" smtClean="0"/>
              <a:t>14/07/2022</a:t>
            </a:fld>
            <a:endParaRPr lang="en-GB"/>
          </a:p>
        </p:txBody>
      </p:sp>
      <p:sp>
        <p:nvSpPr>
          <p:cNvPr id="8"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46231"/>
            <a:ext cx="1558109" cy="472771"/>
          </a:xfrm>
          <a:prstGeom prst="rect">
            <a:avLst/>
          </a:prstGeom>
        </p:spPr>
      </p:pic>
    </p:spTree>
    <p:extLst>
      <p:ext uri="{BB962C8B-B14F-4D97-AF65-F5344CB8AC3E}">
        <p14:creationId xmlns:p14="http://schemas.microsoft.com/office/powerpoint/2010/main" val="32619372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ck Slides bot LOGO no TOT ">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9074" y="5940577"/>
            <a:ext cx="1558109" cy="472771"/>
          </a:xfrm>
          <a:prstGeom prst="rect">
            <a:avLst/>
          </a:prstGeom>
        </p:spPr>
      </p:pic>
      <p:sp>
        <p:nvSpPr>
          <p:cNvPr id="13"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83C52-4253-43EE-8CF6-B0A7BB070E82}" type="datetime1">
              <a:rPr lang="en-GB" smtClean="0"/>
              <a:t>14/07/2022</a:t>
            </a:fld>
            <a:endParaRPr lang="en-GB"/>
          </a:p>
        </p:txBody>
      </p:sp>
      <p:sp>
        <p:nvSpPr>
          <p:cNvPr id="14" name="Title Placeholder 1"/>
          <p:cNvSpPr>
            <a:spLocks noGrp="1"/>
          </p:cNvSpPr>
          <p:nvPr>
            <p:ph type="title"/>
          </p:nvPr>
        </p:nvSpPr>
        <p:spPr>
          <a:xfrm>
            <a:off x="455427" y="369731"/>
            <a:ext cx="11261756"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5249549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White Slides TOT &amp; LOGO">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
        <p:nvSpPr>
          <p:cNvPr id="1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A565B-D3A3-4256-9358-4C661CC7FE6B}" type="datetime1">
              <a:rPr lang="en-GB" smtClean="0"/>
              <a:t>14/07/2022</a:t>
            </a:fld>
            <a:endParaRPr lang="en-GB"/>
          </a:p>
        </p:txBody>
      </p:sp>
      <p:sp>
        <p:nvSpPr>
          <p:cNvPr id="15"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963EA8B6-D2DD-4062-A64D-2D0E75F499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291874414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lides Section Break Shor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E1F22B-39D6-47FF-B51E-523ED87EC5A2}" type="datetime1">
              <a:rPr lang="en-GB" smtClean="0"/>
              <a:t>14/07/2022</a:t>
            </a:fld>
            <a:endParaRPr lang="en-GB"/>
          </a:p>
        </p:txBody>
      </p:sp>
      <p:sp>
        <p:nvSpPr>
          <p:cNvPr id="4" name="Footer Placeholder 3"/>
          <p:cNvSpPr>
            <a:spLocks noGrp="1"/>
          </p:cNvSpPr>
          <p:nvPr>
            <p:ph type="ftr" sz="quarter" idx="11"/>
          </p:nvPr>
        </p:nvSpPr>
        <p:spPr/>
        <p:txBody>
          <a:bodyPr/>
          <a:lstStyle/>
          <a:p>
            <a:r>
              <a:rPr lang="en-GB"/>
              <a:t>Northumbria Law School</a:t>
            </a:r>
          </a:p>
        </p:txBody>
      </p:sp>
      <p:sp>
        <p:nvSpPr>
          <p:cNvPr id="5"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
        <p:nvSpPr>
          <p:cNvPr id="6"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2197" y="373733"/>
            <a:ext cx="1558109" cy="472771"/>
          </a:xfrm>
          <a:prstGeom prst="rect">
            <a:avLst/>
          </a:prstGeom>
        </p:spPr>
      </p:pic>
    </p:spTree>
    <p:extLst>
      <p:ext uri="{BB962C8B-B14F-4D97-AF65-F5344CB8AC3E}">
        <p14:creationId xmlns:p14="http://schemas.microsoft.com/office/powerpoint/2010/main" val="133306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Slides Section Break Lo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427" y="1741269"/>
            <a:ext cx="10515600" cy="2852737"/>
          </a:xfrm>
        </p:spPr>
        <p:txBody>
          <a:bodyPr anchor="b"/>
          <a:lstStyle>
            <a:lvl1pPr>
              <a:defRPr sz="6000" baseline="0"/>
            </a:lvl1pPr>
          </a:lstStyle>
          <a:p>
            <a:r>
              <a:rPr lang="en-US" dirty="0"/>
              <a:t>Section Title</a:t>
            </a:r>
            <a:endParaRPr lang="en-GB" dirty="0"/>
          </a:p>
        </p:txBody>
      </p:sp>
      <p:sp>
        <p:nvSpPr>
          <p:cNvPr id="4" name="Date Placeholder 3"/>
          <p:cNvSpPr>
            <a:spLocks noGrp="1"/>
          </p:cNvSpPr>
          <p:nvPr>
            <p:ph type="dt" sz="half" idx="10"/>
          </p:nvPr>
        </p:nvSpPr>
        <p:spPr/>
        <p:txBody>
          <a:bodyPr/>
          <a:lstStyle/>
          <a:p>
            <a:fld id="{AFBE4539-C07B-4226-85C8-3EE6AB814030}" type="datetime1">
              <a:rPr lang="en-GB" smtClean="0"/>
              <a:t>14/07/2022</a:t>
            </a:fld>
            <a:endParaRPr lang="en-GB"/>
          </a:p>
        </p:txBody>
      </p:sp>
      <p:sp>
        <p:nvSpPr>
          <p:cNvPr id="5" name="Footer Placeholder 4"/>
          <p:cNvSpPr>
            <a:spLocks noGrp="1"/>
          </p:cNvSpPr>
          <p:nvPr>
            <p:ph type="ftr" sz="quarter" idx="11"/>
          </p:nvPr>
        </p:nvSpPr>
        <p:spPr/>
        <p:txBody>
          <a:bodyPr/>
          <a:lstStyle/>
          <a:p>
            <a:r>
              <a:rPr lang="en-GB"/>
              <a:t>Northumbria Law School</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16F8A46-E344-42B0-8AFF-66A3024D4E24}" type="slidenum">
              <a:rPr lang="en-GB" smtClean="0"/>
              <a:t>‹#›</a:t>
            </a:fld>
            <a:endParaRPr lang="en-GB"/>
          </a:p>
        </p:txBody>
      </p:sp>
      <p:sp>
        <p:nvSpPr>
          <p:cNvPr id="9" name="Text Placeholder 2"/>
          <p:cNvSpPr>
            <a:spLocks noGrp="1"/>
          </p:cNvSpPr>
          <p:nvPr>
            <p:ph type="body" idx="1" hasCustomPrompt="1"/>
          </p:nvPr>
        </p:nvSpPr>
        <p:spPr>
          <a:xfrm>
            <a:off x="455427" y="4709857"/>
            <a:ext cx="10515600" cy="1411324"/>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509291"/>
            <a:ext cx="1558109" cy="472771"/>
          </a:xfrm>
          <a:prstGeom prst="rect">
            <a:avLst/>
          </a:prstGeom>
        </p:spPr>
      </p:pic>
    </p:spTree>
    <p:extLst>
      <p:ext uri="{BB962C8B-B14F-4D97-AF65-F5344CB8AC3E}">
        <p14:creationId xmlns:p14="http://schemas.microsoft.com/office/powerpoint/2010/main" val="1869633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Logo Onl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8881" y="2413398"/>
            <a:ext cx="6694239" cy="2031205"/>
          </a:xfrm>
          <a:prstGeom prst="rect">
            <a:avLst/>
          </a:prstGeom>
        </p:spPr>
      </p:pic>
    </p:spTree>
    <p:extLst>
      <p:ext uri="{BB962C8B-B14F-4D97-AF65-F5344CB8AC3E}">
        <p14:creationId xmlns:p14="http://schemas.microsoft.com/office/powerpoint/2010/main" val="2379020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509149E3-C722-4B2A-BAE2-A9FC10CB475B}" type="datetime1">
              <a:rPr lang="en-GB" smtClean="0"/>
              <a:t>14/07/2022</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r>
              <a:rPr lang="en-GB"/>
              <a:t>Northumbria Law School</a:t>
            </a:r>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4696" y="5968092"/>
            <a:ext cx="2296304" cy="478804"/>
          </a:xfrm>
          <a:prstGeom prst="rect">
            <a:avLst/>
          </a:prstGeom>
        </p:spPr>
      </p:pic>
      <p:sp>
        <p:nvSpPr>
          <p:cNvPr id="9" name="Title 1">
            <a:extLst>
              <a:ext uri="{FF2B5EF4-FFF2-40B4-BE49-F238E27FC236}">
                <a16:creationId xmlns:a16="http://schemas.microsoft.com/office/drawing/2014/main" id="{26400229-F14B-4AC9-8DB2-9143BEBE9128}"/>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a:p>
        </p:txBody>
      </p:sp>
      <p:sp>
        <p:nvSpPr>
          <p:cNvPr id="10" name="Subtitle 2">
            <a:extLst>
              <a:ext uri="{FF2B5EF4-FFF2-40B4-BE49-F238E27FC236}">
                <a16:creationId xmlns:a16="http://schemas.microsoft.com/office/drawing/2014/main" id="{B695948C-DF93-44F2-82EE-53A39120EA70}"/>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15778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245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Title Slide no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EBE7F1D9-E8BD-47C1-961D-BB32B5737B0C}" type="datetime1">
              <a:rPr lang="en-GB" smtClean="0"/>
              <a:t>14/07/2022</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r>
              <a:rPr lang="en-GB"/>
              <a:t>Northumbria Law School</a:t>
            </a:r>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sp>
        <p:nvSpPr>
          <p:cNvPr id="7" name="Title 1">
            <a:extLst>
              <a:ext uri="{FF2B5EF4-FFF2-40B4-BE49-F238E27FC236}">
                <a16:creationId xmlns:a16="http://schemas.microsoft.com/office/drawing/2014/main" id="{C86793EA-4A92-495B-8317-C6752319D2FB}"/>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61501784-0BAA-47EF-8756-13887624EB79}"/>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6274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Title Slide TO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zo Sans" panose="020B0603030303020204" pitchFamily="34" charset="0"/>
              </a:defRPr>
            </a:lvl1pPr>
          </a:lstStyle>
          <a:p>
            <a:fld id="{91014EE7-6416-4350-B518-73DC2F497FE8}" type="datetime1">
              <a:rPr lang="en-GB" smtClean="0"/>
              <a:t>14/07/2022</a:t>
            </a:fld>
            <a:endParaRPr lang="en-GB"/>
          </a:p>
        </p:txBody>
      </p:sp>
      <p:sp>
        <p:nvSpPr>
          <p:cNvPr id="5" name="Footer Placeholder 4"/>
          <p:cNvSpPr>
            <a:spLocks noGrp="1"/>
          </p:cNvSpPr>
          <p:nvPr>
            <p:ph type="ftr" sz="quarter" idx="11"/>
          </p:nvPr>
        </p:nvSpPr>
        <p:spPr/>
        <p:txBody>
          <a:bodyPr/>
          <a:lstStyle>
            <a:lvl1pPr>
              <a:defRPr>
                <a:latin typeface="Azo Sans" panose="020B0603030303020204" pitchFamily="34" charset="0"/>
              </a:defRPr>
            </a:lvl1pPr>
          </a:lstStyle>
          <a:p>
            <a:r>
              <a:rPr lang="en-GB"/>
              <a:t>Northumbria Law School</a:t>
            </a:r>
          </a:p>
        </p:txBody>
      </p:sp>
      <p:sp>
        <p:nvSpPr>
          <p:cNvPr id="6" name="Slide Number Placeholder 5"/>
          <p:cNvSpPr>
            <a:spLocks noGrp="1"/>
          </p:cNvSpPr>
          <p:nvPr>
            <p:ph type="sldNum" sz="quarter" idx="12"/>
          </p:nvPr>
        </p:nvSpPr>
        <p:spPr/>
        <p:txBody>
          <a:bodyPr/>
          <a:lstStyle>
            <a:lvl1pPr>
              <a:defRPr>
                <a:latin typeface="Azo Sans" panose="020B0603030303020204" pitchFamily="34" charset="0"/>
              </a:defRPr>
            </a:lvl1pPr>
          </a:lstStyle>
          <a:p>
            <a:fld id="{2F3AB18B-998C-433D-808A-7D4CCF0545BB}"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0848" y="5980132"/>
            <a:ext cx="2300152" cy="479606"/>
          </a:xfrm>
          <a:prstGeom prst="rect">
            <a:avLst/>
          </a:prstGeom>
        </p:spPr>
      </p:pic>
      <p:sp>
        <p:nvSpPr>
          <p:cNvPr id="8" name="Title 1">
            <a:extLst>
              <a:ext uri="{FF2B5EF4-FFF2-40B4-BE49-F238E27FC236}">
                <a16:creationId xmlns:a16="http://schemas.microsoft.com/office/drawing/2014/main" id="{DF211010-0154-438D-8134-809ED7817E86}"/>
              </a:ext>
            </a:extLst>
          </p:cNvPr>
          <p:cNvSpPr>
            <a:spLocks noGrp="1"/>
          </p:cNvSpPr>
          <p:nvPr>
            <p:ph type="ctrTitle"/>
          </p:nvPr>
        </p:nvSpPr>
        <p:spPr>
          <a:xfrm>
            <a:off x="477252" y="2177716"/>
            <a:ext cx="10876547" cy="1424322"/>
          </a:xfrm>
        </p:spPr>
        <p:txBody>
          <a:bodyPr anchor="b">
            <a:normAutofit/>
          </a:bodyPr>
          <a:lstStyle>
            <a:lvl1pPr algn="l">
              <a:defRPr sz="5000" b="1">
                <a:latin typeface="+mj-lt"/>
              </a:defRPr>
            </a:lvl1pPr>
          </a:lstStyle>
          <a:p>
            <a:r>
              <a:rPr lang="en-US"/>
              <a:t>Click to edit Master title style</a:t>
            </a:r>
            <a:endParaRPr lang="en-GB"/>
          </a:p>
        </p:txBody>
      </p:sp>
      <p:sp>
        <p:nvSpPr>
          <p:cNvPr id="9" name="Subtitle 2">
            <a:extLst>
              <a:ext uri="{FF2B5EF4-FFF2-40B4-BE49-F238E27FC236}">
                <a16:creationId xmlns:a16="http://schemas.microsoft.com/office/drawing/2014/main" id="{42757313-65A1-4BE6-A9D9-95E06B0C0E3F}"/>
              </a:ext>
            </a:extLst>
          </p:cNvPr>
          <p:cNvSpPr>
            <a:spLocks noGrp="1"/>
          </p:cNvSpPr>
          <p:nvPr>
            <p:ph type="subTitle" idx="1"/>
          </p:nvPr>
        </p:nvSpPr>
        <p:spPr>
          <a:xfrm>
            <a:off x="477253" y="3638134"/>
            <a:ext cx="10876546" cy="1655762"/>
          </a:xfrm>
        </p:spPr>
        <p:txBody>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7967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Slides no TO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BB866-333A-4F0A-9AB0-FE3E664A1A9C}" type="datetime1">
              <a:rPr lang="en-GB" smtClean="0"/>
              <a:t>14/07/2022</a:t>
            </a:fld>
            <a:endParaRPr lang="en-GB"/>
          </a:p>
        </p:txBody>
      </p:sp>
      <p:sp>
        <p:nvSpPr>
          <p:cNvPr id="9"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5346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Slides bot LOGO no TOT ">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5379" y="5939146"/>
            <a:ext cx="1567542" cy="475633"/>
          </a:xfrm>
          <a:prstGeom prst="rect">
            <a:avLst/>
          </a:prstGeom>
        </p:spPr>
      </p:pic>
      <p:sp>
        <p:nvSpPr>
          <p:cNvPr id="7" name="Text Placeholder 2"/>
          <p:cNvSpPr>
            <a:spLocks noGrp="1"/>
          </p:cNvSpPr>
          <p:nvPr>
            <p:ph idx="1"/>
          </p:nvPr>
        </p:nvSpPr>
        <p:spPr>
          <a:xfrm>
            <a:off x="455427" y="1825625"/>
            <a:ext cx="11261756" cy="3947854"/>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AF4E70-174B-4A39-A27C-B3EF871CD4B0}" type="datetime1">
              <a:rPr lang="en-GB" smtClean="0"/>
              <a:t>14/07/2022</a:t>
            </a:fld>
            <a:endParaRPr lang="en-GB"/>
          </a:p>
        </p:txBody>
      </p:sp>
      <p:sp>
        <p:nvSpPr>
          <p:cNvPr id="9" name="Title Placeholder 1"/>
          <p:cNvSpPr>
            <a:spLocks noGrp="1"/>
          </p:cNvSpPr>
          <p:nvPr>
            <p:ph type="title"/>
          </p:nvPr>
        </p:nvSpPr>
        <p:spPr>
          <a:xfrm>
            <a:off x="455427" y="369731"/>
            <a:ext cx="1127749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66798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Slides TOT &amp; LOGO">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5362" y="6299510"/>
            <a:ext cx="2296304" cy="47880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9"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3C223-60A3-49C5-BEE8-9E37D2860773}" type="datetime1">
              <a:rPr lang="en-GB" smtClean="0"/>
              <a:t>14/07/2022</a:t>
            </a:fld>
            <a:endParaRPr lang="en-GB"/>
          </a:p>
        </p:txBody>
      </p:sp>
      <p:sp>
        <p:nvSpPr>
          <p:cNvPr id="11" name="Title Placeholder 1"/>
          <p:cNvSpPr>
            <a:spLocks noGrp="1"/>
          </p:cNvSpPr>
          <p:nvPr>
            <p:ph type="title"/>
          </p:nvPr>
        </p:nvSpPr>
        <p:spPr>
          <a:xfrm>
            <a:off x="455427" y="36973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635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Slides no TOT Logo Lef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Northumbria Law School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27" y="411771"/>
            <a:ext cx="1567542" cy="475633"/>
          </a:xfrm>
          <a:prstGeom prst="rect">
            <a:avLst/>
          </a:prstGeom>
        </p:spPr>
      </p:pic>
      <p:sp>
        <p:nvSpPr>
          <p:cNvPr id="7" name="Text Placeholder 2"/>
          <p:cNvSpPr>
            <a:spLocks noGrp="1"/>
          </p:cNvSpPr>
          <p:nvPr>
            <p:ph idx="1"/>
          </p:nvPr>
        </p:nvSpPr>
        <p:spPr>
          <a:xfrm>
            <a:off x="455427" y="1825625"/>
            <a:ext cx="10515600" cy="4351338"/>
          </a:xfrm>
          <a:prstGeom prst="rect">
            <a:avLst/>
          </a:prstGeom>
        </p:spPr>
        <p:txBody>
          <a:bodyPr vert="horz" lIns="91440" tIns="45720" rIns="91440" bIns="45720" rtlCol="0">
            <a:normAutofit/>
          </a:bodyPr>
          <a:lstStyle>
            <a:lvl2pPr marL="742950" indent="-285750">
              <a:buFont typeface="Wingdings" panose="05000000000000000000" pitchFamily="2" charset="2"/>
              <a:buChar char="§"/>
              <a:defRPr/>
            </a:lvl2pPr>
            <a:lvl3pPr marL="1200150" indent="-285750">
              <a:buFont typeface="Wingdings" panose="05000000000000000000" pitchFamily="2" charset="2"/>
              <a:buChar char="§"/>
              <a:defRPr>
                <a:latin typeface="Azo Sans Thin" panose="020B0303030303020204" pitchFamily="34" charset="0"/>
              </a:defRPr>
            </a:lvl3pPr>
            <a:lvl4pPr marL="1657350" indent="-285750">
              <a:buFont typeface="Wingdings" panose="05000000000000000000" pitchFamily="2" charset="2"/>
              <a:buChar char="§"/>
              <a:defRPr>
                <a:latin typeface="Azo Sans Thin" panose="020B0303030303020204" pitchFamily="34" charset="0"/>
              </a:defRPr>
            </a:lvl4pPr>
            <a:lvl5pPr marL="2114550" indent="-285750">
              <a:buFont typeface="Wingdings" panose="05000000000000000000" pitchFamily="2" charset="2"/>
              <a:buChar char="§"/>
              <a:defRPr>
                <a:latin typeface="Azo Sans Thin" panose="020B03030303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156EF-A120-482C-9632-3B81AFBC1105}" type="datetime1">
              <a:rPr lang="en-GB" smtClean="0"/>
              <a:t>14/07/2022</a:t>
            </a:fld>
            <a:endParaRPr lang="en-GB"/>
          </a:p>
        </p:txBody>
      </p:sp>
      <p:sp>
        <p:nvSpPr>
          <p:cNvPr id="9" name="Title Placeholder 1"/>
          <p:cNvSpPr>
            <a:spLocks noGrp="1"/>
          </p:cNvSpPr>
          <p:nvPr>
            <p:ph type="title"/>
          </p:nvPr>
        </p:nvSpPr>
        <p:spPr>
          <a:xfrm>
            <a:off x="2554013" y="369731"/>
            <a:ext cx="8417013"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40441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lides Section Break Shor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Northumbria Law School</a:t>
            </a:r>
          </a:p>
        </p:txBody>
      </p:sp>
      <p:sp>
        <p:nvSpPr>
          <p:cNvPr id="6" name="Date Placeholder 2"/>
          <p:cNvSpPr>
            <a:spLocks noGrp="1"/>
          </p:cNvSpPr>
          <p:nvPr>
            <p:ph type="dt" sz="half" idx="10"/>
          </p:nvPr>
        </p:nvSpPr>
        <p:spPr>
          <a:xfrm>
            <a:off x="455427" y="6356350"/>
            <a:ext cx="2743200" cy="365125"/>
          </a:xfrm>
        </p:spPr>
        <p:txBody>
          <a:bodyPr/>
          <a:lstStyle/>
          <a:p>
            <a:fld id="{F33BEAAE-4EB6-4524-88C9-754CD6085CA0}" type="datetime1">
              <a:rPr lang="en-GB" smtClean="0"/>
              <a:t>14/07/2022</a:t>
            </a:fld>
            <a:endParaRPr lang="en-GB"/>
          </a:p>
        </p:txBody>
      </p:sp>
      <p:sp>
        <p:nvSpPr>
          <p:cNvPr id="9" name="Text Placeholder 2"/>
          <p:cNvSpPr>
            <a:spLocks noGrp="1"/>
          </p:cNvSpPr>
          <p:nvPr>
            <p:ph type="body" idx="1" hasCustomPrompt="1"/>
          </p:nvPr>
        </p:nvSpPr>
        <p:spPr>
          <a:xfrm>
            <a:off x="455427" y="4821615"/>
            <a:ext cx="7772400" cy="1298705"/>
          </a:xfrm>
        </p:spPr>
        <p:txBody>
          <a:bodyPr/>
          <a:lstStyle>
            <a:lvl1pPr marL="0" indent="0">
              <a:buNone/>
              <a:defRPr sz="24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Title 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1584" y="411770"/>
            <a:ext cx="1567542" cy="475633"/>
          </a:xfrm>
          <a:prstGeom prst="rect">
            <a:avLst/>
          </a:prstGeom>
        </p:spPr>
      </p:pic>
      <p:sp>
        <p:nvSpPr>
          <p:cNvPr id="12" name="Title 1"/>
          <p:cNvSpPr>
            <a:spLocks noGrp="1"/>
          </p:cNvSpPr>
          <p:nvPr>
            <p:ph type="title" hasCustomPrompt="1"/>
          </p:nvPr>
        </p:nvSpPr>
        <p:spPr>
          <a:xfrm>
            <a:off x="455427" y="394139"/>
            <a:ext cx="7772400" cy="4312052"/>
          </a:xfrm>
        </p:spPr>
        <p:txBody>
          <a:bodyPr anchor="t">
            <a:normAutofit/>
          </a:bodyPr>
          <a:lstStyle>
            <a:lvl1pPr>
              <a:defRPr sz="6600"/>
            </a:lvl1pPr>
          </a:lstStyle>
          <a:p>
            <a:r>
              <a:rPr lang="en-US" dirty="0"/>
              <a:t>Section Title</a:t>
            </a:r>
            <a:endParaRPr lang="en-GB" dirty="0"/>
          </a:p>
        </p:txBody>
      </p:sp>
    </p:spTree>
    <p:extLst>
      <p:ext uri="{BB962C8B-B14F-4D97-AF65-F5344CB8AC3E}">
        <p14:creationId xmlns:p14="http://schemas.microsoft.com/office/powerpoint/2010/main" val="4059473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4.png"/><Relationship Id="rId5" Type="http://schemas.openxmlformats.org/officeDocument/2006/relationships/slideLayout" Target="../slideLayouts/slideLayout17.xml"/><Relationship Id="rId10"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BD228-842E-43F7-9961-A6C139F6F7D9}" type="datetime1">
              <a:rPr lang="en-GB" smtClean="0"/>
              <a:t>14/07/2022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Northumbria Law School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47" y="504410"/>
            <a:ext cx="2614451" cy="793292"/>
          </a:xfrm>
          <a:prstGeom prst="rect">
            <a:avLst/>
          </a:prstGeom>
        </p:spPr>
      </p:pic>
    </p:spTree>
    <p:extLst>
      <p:ext uri="{BB962C8B-B14F-4D97-AF65-F5344CB8AC3E}">
        <p14:creationId xmlns:p14="http://schemas.microsoft.com/office/powerpoint/2010/main" val="2582104768"/>
      </p:ext>
    </p:extLst>
  </p:cSld>
  <p:clrMap bg1="lt1" tx1="dk1" bg2="lt2" tx2="dk2" accent1="accent1" accent2="accent2" accent3="accent3" accent4="accent4" accent5="accent5" accent6="accent6" hlink="hlink" folHlink="folHlink"/>
  <p:sldLayoutIdLst>
    <p:sldLayoutId id="2147483705" r:id="rId1"/>
    <p:sldLayoutId id="214748370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38B3F-5F02-4939-89C4-42F935153D6B}" type="datetime1">
              <a:rPr lang="en-GB" smtClean="0"/>
              <a:t>14/07/2022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Northumbria Law School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AB18B-998C-433D-808A-7D4CCF0545BB}" type="slidenum">
              <a:rPr lang="en-GB" smtClean="0"/>
              <a:t>‹#›</a:t>
            </a:fld>
            <a:endParaRPr lang="en-GB"/>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2950" y="504410"/>
            <a:ext cx="2614448" cy="793293"/>
          </a:xfrm>
          <a:prstGeom prst="rect">
            <a:avLst/>
          </a:prstGeom>
        </p:spPr>
      </p:pic>
    </p:spTree>
    <p:extLst>
      <p:ext uri="{BB962C8B-B14F-4D97-AF65-F5344CB8AC3E}">
        <p14:creationId xmlns:p14="http://schemas.microsoft.com/office/powerpoint/2010/main" val="3498922393"/>
      </p:ext>
    </p:extLst>
  </p:cSld>
  <p:clrMap bg1="dk1" tx1="lt1" bg2="dk2" tx2="lt2" accent1="accent1" accent2="accent2" accent3="accent3" accent4="accent4" accent5="accent5" accent6="accent6" hlink="hlink" folHlink="folHlink"/>
  <p:sldLayoutIdLst>
    <p:sldLayoutId id="2147483704" r:id="rId1"/>
    <p:sldLayoutId id="214748370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11770"/>
            <a:ext cx="9285514"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392B4-A6AE-4714-88E2-79AFF6CDAFB5}" type="datetime1">
              <a:rPr lang="en-GB" smtClean="0"/>
              <a:t>14/07/2022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Northumbria Law School</a:t>
            </a:r>
          </a:p>
        </p:txBody>
      </p:sp>
    </p:spTree>
    <p:extLst>
      <p:ext uri="{BB962C8B-B14F-4D97-AF65-F5344CB8AC3E}">
        <p14:creationId xmlns:p14="http://schemas.microsoft.com/office/powerpoint/2010/main" val="2150571490"/>
      </p:ext>
    </p:extLst>
  </p:cSld>
  <p:clrMap bg1="lt1" tx1="dk1" bg2="lt2" tx2="dk2" accent1="accent1" accent2="accent2" accent3="accent3" accent4="accent4" accent5="accent5" accent6="accent6" hlink="hlink" folHlink="folHlink"/>
  <p:sldLayoutIdLst>
    <p:sldLayoutId id="2147483650" r:id="rId1"/>
    <p:sldLayoutId id="2147483709" r:id="rId2"/>
    <p:sldLayoutId id="2147483707" r:id="rId3"/>
    <p:sldLayoutId id="2147483711" r:id="rId4"/>
    <p:sldLayoutId id="2147483654" r:id="rId5"/>
    <p:sldLayoutId id="2147483651" r:id="rId6"/>
    <p:sldLayoutId id="2147483664" r:id="rId7"/>
    <p:sldLayoutId id="2147483713" r:id="rId8"/>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427" y="411771"/>
            <a:ext cx="9285514" cy="114058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5427"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542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FCF4-D779-4A61-A4B1-17314D999A76}" type="datetime1">
              <a:rPr lang="en-GB" smtClean="0"/>
              <a:t>14/07/2022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Northumbria Law School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282337" y="278805"/>
            <a:ext cx="1567542" cy="475633"/>
          </a:xfrm>
          <a:prstGeom prst="rect">
            <a:avLst/>
          </a:prstGeom>
        </p:spPr>
      </p:pic>
      <p:pic>
        <p:nvPicPr>
          <p:cNvPr id="8" name="Picture 7">
            <a:extLst>
              <a:ext uri="{FF2B5EF4-FFF2-40B4-BE49-F238E27FC236}">
                <a16:creationId xmlns:a16="http://schemas.microsoft.com/office/drawing/2014/main" id="{2EA5B335-4F11-413E-BB4C-BB3D22C668D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48441" y="6299109"/>
            <a:ext cx="2300152" cy="479606"/>
          </a:xfrm>
          <a:prstGeom prst="rect">
            <a:avLst/>
          </a:prstGeom>
        </p:spPr>
      </p:pic>
    </p:spTree>
    <p:extLst>
      <p:ext uri="{BB962C8B-B14F-4D97-AF65-F5344CB8AC3E}">
        <p14:creationId xmlns:p14="http://schemas.microsoft.com/office/powerpoint/2010/main" val="2046405293"/>
      </p:ext>
    </p:extLst>
  </p:cSld>
  <p:clrMap bg1="dk1" tx1="lt1" bg2="dk2" tx2="lt2" accent1="accent1" accent2="accent2" accent3="accent3" accent4="accent4" accent5="accent5" accent6="accent6" hlink="hlink" folHlink="folHlink"/>
  <p:sldLayoutIdLst>
    <p:sldLayoutId id="2147483661" r:id="rId1"/>
    <p:sldLayoutId id="2147483712" r:id="rId2"/>
    <p:sldLayoutId id="2147483710" r:id="rId3"/>
    <p:sldLayoutId id="2147483708" r:id="rId4"/>
    <p:sldLayoutId id="2147483690" r:id="rId5"/>
    <p:sldLayoutId id="2147483691" r:id="rId6"/>
    <p:sldLayoutId id="2147483689" r:id="rId7"/>
    <p:sldLayoutId id="2147483714" r:id="rId8"/>
  </p:sldLayoutIdLst>
  <p:hf sldNum="0" hdr="0" ft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zo Sans Thin" panose="020B030303030302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zo Sans Thin" panose="020B0303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latin typeface="+mn-lt"/>
              </a:rPr>
              <a:t>Legal Professional Privilege and the Law Officers’ Convention</a:t>
            </a:r>
          </a:p>
        </p:txBody>
      </p:sp>
      <p:sp>
        <p:nvSpPr>
          <p:cNvPr id="3" name="Subtitle 2"/>
          <p:cNvSpPr>
            <a:spLocks noGrp="1"/>
          </p:cNvSpPr>
          <p:nvPr>
            <p:ph type="subTitle" idx="1"/>
          </p:nvPr>
        </p:nvSpPr>
        <p:spPr/>
        <p:txBody>
          <a:bodyPr/>
          <a:lstStyle/>
          <a:p>
            <a:endParaRPr lang="en-GB" dirty="0"/>
          </a:p>
          <a:p>
            <a:pPr algn="ctr"/>
            <a:r>
              <a:rPr lang="en-GB" dirty="0">
                <a:latin typeface="+mn-lt"/>
              </a:rPr>
              <a:t>Rebecca Mitchell and Michael Stockdale</a:t>
            </a:r>
          </a:p>
        </p:txBody>
      </p:sp>
    </p:spTree>
    <p:extLst>
      <p:ext uri="{BB962C8B-B14F-4D97-AF65-F5344CB8AC3E}">
        <p14:creationId xmlns:p14="http://schemas.microsoft.com/office/powerpoint/2010/main" val="344360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7" y="1296538"/>
            <a:ext cx="10515600" cy="5800298"/>
          </a:xfrm>
        </p:spPr>
        <p:txBody>
          <a:bodyPr>
            <a:normAutofit/>
          </a:bodyPr>
          <a:lstStyle/>
          <a:p>
            <a:pPr marL="514350" lvl="1" indent="0">
              <a:buNone/>
            </a:pPr>
            <a:r>
              <a:rPr lang="en-GB" sz="2800" dirty="0"/>
              <a:t>“2.38 Ministers may acknowledge publicly that they have received legal advice on a particular topic, but must not divulge either who provided the advice or its contents (whether it is from the Law Officers or from anyone else). This applies to all forms of legal advice, including advice on a particular subject or advice associated with clearance of a document.” </a:t>
            </a:r>
          </a:p>
          <a:p>
            <a:r>
              <a:rPr lang="en-GB" dirty="0"/>
              <a:t>This differs from the guidance considered above in that i</a:t>
            </a:r>
            <a:r>
              <a:rPr lang="en-GB" sz="2800" dirty="0"/>
              <a:t>t extends to </a:t>
            </a:r>
            <a:r>
              <a:rPr lang="en-GB" sz="2800" u="sng" dirty="0"/>
              <a:t>all legal advice</a:t>
            </a:r>
            <a:r>
              <a:rPr lang="en-GB" sz="2800" dirty="0"/>
              <a:t>, not just that from Law Officers.</a:t>
            </a:r>
          </a:p>
          <a:p>
            <a:pPr lvl="1">
              <a:buFont typeface="Wingdings" panose="05000000000000000000" pitchFamily="2" charset="2"/>
              <a:buChar char="Ø"/>
            </a:pPr>
            <a:endParaRPr lang="en-GB" sz="2800"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3" y="-33010"/>
            <a:ext cx="8417013" cy="1543323"/>
          </a:xfrm>
        </p:spPr>
        <p:txBody>
          <a:bodyPr>
            <a:normAutofit/>
          </a:bodyPr>
          <a:lstStyle/>
          <a:p>
            <a:pPr algn="ctr"/>
            <a:r>
              <a:rPr lang="en-GB" sz="3200" dirty="0"/>
              <a:t>The Scottish Ministerial Code</a:t>
            </a:r>
          </a:p>
        </p:txBody>
      </p:sp>
      <p:sp>
        <p:nvSpPr>
          <p:cNvPr id="7" name="Rectangle 3">
            <a:extLst>
              <a:ext uri="{FF2B5EF4-FFF2-40B4-BE49-F238E27FC236}">
                <a16:creationId xmlns:a16="http://schemas.microsoft.com/office/drawing/2014/main" id="{391A1985-B6F6-47DA-84E5-C3BDA79B486C}"/>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
        <p:nvSpPr>
          <p:cNvPr id="8" name="Rectangle 4">
            <a:extLst>
              <a:ext uri="{FF2B5EF4-FFF2-40B4-BE49-F238E27FC236}">
                <a16:creationId xmlns:a16="http://schemas.microsoft.com/office/drawing/2014/main" id="{296BAB71-812F-44B4-BCA7-B8FDEA94FF46}"/>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Tree>
    <p:extLst>
      <p:ext uri="{BB962C8B-B14F-4D97-AF65-F5344CB8AC3E}">
        <p14:creationId xmlns:p14="http://schemas.microsoft.com/office/powerpoint/2010/main" val="1277671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184731" y="777922"/>
            <a:ext cx="11620582" cy="6318914"/>
          </a:xfrm>
        </p:spPr>
        <p:txBody>
          <a:bodyPr vert="horz" lIns="91440" tIns="45720" rIns="91440" bIns="45720" rtlCol="0" anchor="t">
            <a:normAutofit/>
          </a:bodyPr>
          <a:lstStyle/>
          <a:p>
            <a:pPr lvl="1"/>
            <a:endParaRPr lang="en-GB" dirty="0"/>
          </a:p>
          <a:p>
            <a:pPr lvl="1"/>
            <a:r>
              <a:rPr lang="en-GB" dirty="0"/>
              <a:t>“2.39 This approach is required in order to take account of the public interest in maintaining</a:t>
            </a:r>
          </a:p>
          <a:p>
            <a:pPr lvl="2"/>
            <a:r>
              <a:rPr lang="en-GB" sz="2400" dirty="0">
                <a:latin typeface="+mn-lt"/>
              </a:rPr>
              <a:t>(a) The right to confidentiality of communications between legal advisers and their clients (sometimes referred to as legal professional privilege); </a:t>
            </a:r>
          </a:p>
          <a:p>
            <a:pPr lvl="2"/>
            <a:r>
              <a:rPr lang="en-GB" sz="2400" dirty="0">
                <a:latin typeface="+mn-lt"/>
              </a:rPr>
              <a:t>(b) The Law Officer Convention that the Scottish Government, like the UK Government, does not, other than in exceptional circumstances, disclose the fact that legal advice has or has not been given to the Government by or sought from the Law Officers, or the content of any such advice.”</a:t>
            </a:r>
          </a:p>
          <a:p>
            <a:pPr lvl="1"/>
            <a:r>
              <a:rPr lang="en-GB" dirty="0"/>
              <a:t>This makes clear that the general approach in Scotland, that legal advice to Government is not normally disclosed, is based on the Convention and on LPP. </a:t>
            </a:r>
          </a:p>
          <a:p>
            <a:pPr marL="457200" lvl="1" indent="0">
              <a:buNone/>
            </a:pPr>
            <a:endParaRPr lang="en-GB" dirty="0">
              <a:cs typeface="Arial" panose="020B0604020202020204"/>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3" y="-33009"/>
            <a:ext cx="8417013" cy="1070240"/>
          </a:xfrm>
        </p:spPr>
        <p:txBody>
          <a:bodyPr>
            <a:normAutofit/>
          </a:bodyPr>
          <a:lstStyle/>
          <a:p>
            <a:pPr algn="ctr"/>
            <a:r>
              <a:rPr lang="en-GB" sz="3200" dirty="0"/>
              <a:t>The Scottish Ministerial Code</a:t>
            </a:r>
          </a:p>
        </p:txBody>
      </p:sp>
      <p:sp>
        <p:nvSpPr>
          <p:cNvPr id="7" name="Rectangle 3">
            <a:extLst>
              <a:ext uri="{FF2B5EF4-FFF2-40B4-BE49-F238E27FC236}">
                <a16:creationId xmlns:a16="http://schemas.microsoft.com/office/drawing/2014/main" id="{391A1985-B6F6-47DA-84E5-C3BDA79B486C}"/>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
        <p:nvSpPr>
          <p:cNvPr id="8" name="Rectangle 4">
            <a:extLst>
              <a:ext uri="{FF2B5EF4-FFF2-40B4-BE49-F238E27FC236}">
                <a16:creationId xmlns:a16="http://schemas.microsoft.com/office/drawing/2014/main" id="{296BAB71-812F-44B4-BCA7-B8FDEA94FF46}"/>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Tree>
    <p:extLst>
      <p:ext uri="{BB962C8B-B14F-4D97-AF65-F5344CB8AC3E}">
        <p14:creationId xmlns:p14="http://schemas.microsoft.com/office/powerpoint/2010/main" val="86609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7" y="1057702"/>
            <a:ext cx="10515600" cy="5800298"/>
          </a:xfrm>
        </p:spPr>
        <p:txBody>
          <a:bodyPr>
            <a:normAutofit/>
          </a:bodyPr>
          <a:lstStyle/>
          <a:p>
            <a:pPr marL="514350" lvl="1" indent="0">
              <a:buNone/>
            </a:pPr>
            <a:r>
              <a:rPr lang="en-GB" dirty="0"/>
              <a:t>“2.40 If, in exceptional circumstances, Ministers feel that the balance of public interest lies in disclosing either the source or the contents of legal advice on a particular matter, the Law Officers must be consulted and their prior consent obtained. Such consent will only be granted where there are compelling reasons for disclosure in the particular circumstances.” </a:t>
            </a:r>
          </a:p>
          <a:p>
            <a:r>
              <a:rPr lang="en-GB" sz="2400" dirty="0"/>
              <a:t>This articulation of the exception to the Convention:		</a:t>
            </a:r>
          </a:p>
          <a:p>
            <a:pPr lvl="1">
              <a:buFont typeface="Wingdings" panose="05000000000000000000" pitchFamily="2" charset="2"/>
              <a:buChar char="Ø"/>
            </a:pPr>
            <a:r>
              <a:rPr lang="en-GB" dirty="0"/>
              <a:t>makes clear that ministers must regard disclosure as in the public interest;</a:t>
            </a:r>
          </a:p>
          <a:p>
            <a:pPr lvl="1">
              <a:buFont typeface="Wingdings" panose="05000000000000000000" pitchFamily="2" charset="2"/>
              <a:buChar char="Ø"/>
            </a:pPr>
            <a:r>
              <a:rPr lang="en-GB" dirty="0"/>
              <a:t>includes the Law Officer consent requirement; </a:t>
            </a:r>
          </a:p>
          <a:p>
            <a:pPr lvl="1">
              <a:buFont typeface="Wingdings" panose="05000000000000000000" pitchFamily="2" charset="2"/>
              <a:buChar char="Ø"/>
            </a:pPr>
            <a:r>
              <a:rPr lang="en-GB" dirty="0"/>
              <a:t>makes clear that the Law Officers should only consent to disclosure if the specific circumstances are such that  there are “compelling reasons for disclosure”. </a:t>
            </a: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4" y="-281452"/>
            <a:ext cx="8417013" cy="1543323"/>
          </a:xfrm>
        </p:spPr>
        <p:txBody>
          <a:bodyPr>
            <a:normAutofit/>
          </a:bodyPr>
          <a:lstStyle/>
          <a:p>
            <a:pPr algn="ctr"/>
            <a:r>
              <a:rPr lang="en-GB" sz="3200" dirty="0"/>
              <a:t>The Scottish Ministerial Code</a:t>
            </a:r>
          </a:p>
        </p:txBody>
      </p:sp>
      <p:sp>
        <p:nvSpPr>
          <p:cNvPr id="7" name="Rectangle 3">
            <a:extLst>
              <a:ext uri="{FF2B5EF4-FFF2-40B4-BE49-F238E27FC236}">
                <a16:creationId xmlns:a16="http://schemas.microsoft.com/office/drawing/2014/main" id="{391A1985-B6F6-47DA-84E5-C3BDA79B486C}"/>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
        <p:nvSpPr>
          <p:cNvPr id="8" name="Rectangle 4">
            <a:extLst>
              <a:ext uri="{FF2B5EF4-FFF2-40B4-BE49-F238E27FC236}">
                <a16:creationId xmlns:a16="http://schemas.microsoft.com/office/drawing/2014/main" id="{296BAB71-812F-44B4-BCA7-B8FDEA94FF46}"/>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Tree>
    <p:extLst>
      <p:ext uri="{BB962C8B-B14F-4D97-AF65-F5344CB8AC3E}">
        <p14:creationId xmlns:p14="http://schemas.microsoft.com/office/powerpoint/2010/main" val="375927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6" y="1351128"/>
            <a:ext cx="10515600" cy="6155141"/>
          </a:xfrm>
        </p:spPr>
        <p:txBody>
          <a:bodyPr>
            <a:normAutofit/>
          </a:bodyPr>
          <a:lstStyle/>
          <a:p>
            <a:r>
              <a:rPr lang="en-GB" dirty="0"/>
              <a:t>Our view is that the content limb amounts to a Convention that Government will only waive LPP in Law Officers’ advice in extremely exceptional circumstances. </a:t>
            </a:r>
          </a:p>
          <a:p>
            <a:pPr marL="0" indent="0">
              <a:buNone/>
            </a:pPr>
            <a:endParaRPr lang="en-GB" sz="2800"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3" y="-33010"/>
            <a:ext cx="8417013" cy="1543323"/>
          </a:xfrm>
        </p:spPr>
        <p:txBody>
          <a:bodyPr>
            <a:normAutofit/>
          </a:bodyPr>
          <a:lstStyle/>
          <a:p>
            <a:pPr algn="ctr"/>
            <a:r>
              <a:rPr lang="en-GB" sz="3200" dirty="0"/>
              <a:t>The Content Limb of the Convention and LPP</a:t>
            </a:r>
          </a:p>
        </p:txBody>
      </p:sp>
      <p:sp>
        <p:nvSpPr>
          <p:cNvPr id="7" name="Rectangle 3">
            <a:extLst>
              <a:ext uri="{FF2B5EF4-FFF2-40B4-BE49-F238E27FC236}">
                <a16:creationId xmlns:a16="http://schemas.microsoft.com/office/drawing/2014/main" id="{391A1985-B6F6-47DA-84E5-C3BDA79B486C}"/>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
        <p:nvSpPr>
          <p:cNvPr id="8" name="Rectangle 4">
            <a:extLst>
              <a:ext uri="{FF2B5EF4-FFF2-40B4-BE49-F238E27FC236}">
                <a16:creationId xmlns:a16="http://schemas.microsoft.com/office/drawing/2014/main" id="{296BAB71-812F-44B4-BCA7-B8FDEA94FF46}"/>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Tree>
    <p:extLst>
      <p:ext uri="{BB962C8B-B14F-4D97-AF65-F5344CB8AC3E}">
        <p14:creationId xmlns:p14="http://schemas.microsoft.com/office/powerpoint/2010/main" val="72103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204716" y="1446663"/>
            <a:ext cx="11818962" cy="5411336"/>
          </a:xfrm>
        </p:spPr>
        <p:txBody>
          <a:bodyPr>
            <a:noAutofit/>
          </a:bodyPr>
          <a:lstStyle/>
          <a:p>
            <a:r>
              <a:rPr lang="en-GB" dirty="0">
                <a:solidFill>
                  <a:srgbClr val="000000"/>
                </a:solidFill>
              </a:rPr>
              <a:t>Viscount Palmerston explained the rationale in terms of avoiding Law Officer caution (focusing on the legal adviser rather than the client).</a:t>
            </a:r>
          </a:p>
          <a:p>
            <a:r>
              <a:rPr lang="en-GB" dirty="0">
                <a:solidFill>
                  <a:srgbClr val="000000"/>
                </a:solidFill>
              </a:rPr>
              <a:t> It is more commonly justified in terms which apply the Rule of Law rationale for LPP to the Convention (see next slide), </a:t>
            </a:r>
          </a:p>
          <a:p>
            <a:r>
              <a:rPr lang="en-GB" dirty="0"/>
              <a:t>Neither explanation </a:t>
            </a:r>
            <a:r>
              <a:rPr lang="en-GB" dirty="0">
                <a:solidFill>
                  <a:srgbClr val="000000"/>
                </a:solidFill>
              </a:rPr>
              <a:t>explains why the client’s ability to waive LPP should be limited by the operation of the Convention, where Government is the client.  The Rule of Law rationale does not have this result as it applies to private or corporate clients.  </a:t>
            </a:r>
          </a:p>
          <a:p>
            <a:endParaRPr lang="en-GB" dirty="0">
              <a:solidFill>
                <a:srgbClr val="000000"/>
              </a:solidFill>
            </a:endParaRPr>
          </a:p>
          <a:p>
            <a:endParaRPr lang="en-GB" dirty="0">
              <a:solidFill>
                <a:srgbClr val="000000"/>
              </a:solidFill>
            </a:endParaRPr>
          </a:p>
          <a:p>
            <a:pPr marL="0" indent="0">
              <a:buNone/>
            </a:pPr>
            <a:endParaRPr lang="en-GB" dirty="0">
              <a:solidFill>
                <a:srgbClr val="000000"/>
              </a:solidFill>
            </a:endParaRPr>
          </a:p>
          <a:p>
            <a:pPr marL="0" indent="0">
              <a:buNone/>
            </a:pPr>
            <a:endParaRPr lang="en-GB" dirty="0">
              <a:solidFill>
                <a:srgbClr val="000000"/>
              </a:solidFil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197290" y="0"/>
            <a:ext cx="9553432" cy="791570"/>
          </a:xfrm>
        </p:spPr>
        <p:txBody>
          <a:bodyPr>
            <a:normAutofit/>
          </a:bodyPr>
          <a:lstStyle/>
          <a:p>
            <a:pPr algn="ctr"/>
            <a:r>
              <a:rPr lang="en-GB" sz="3200" dirty="0"/>
              <a:t>The Convention’s Rationale</a:t>
            </a:r>
          </a:p>
        </p:txBody>
      </p:sp>
    </p:spTree>
    <p:extLst>
      <p:ext uri="{BB962C8B-B14F-4D97-AF65-F5344CB8AC3E}">
        <p14:creationId xmlns:p14="http://schemas.microsoft.com/office/powerpoint/2010/main" val="188844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F4FC6-7AB7-FF60-77A7-8BBBB9A88E66}"/>
              </a:ext>
            </a:extLst>
          </p:cNvPr>
          <p:cNvSpPr>
            <a:spLocks noGrp="1"/>
          </p:cNvSpPr>
          <p:nvPr>
            <p:ph idx="1"/>
          </p:nvPr>
        </p:nvSpPr>
        <p:spPr>
          <a:xfrm>
            <a:off x="276726" y="1600200"/>
            <a:ext cx="11430000" cy="5125453"/>
          </a:xfrm>
        </p:spPr>
        <p:txBody>
          <a:bodyPr>
            <a:normAutofit/>
          </a:bodyPr>
          <a:lstStyle/>
          <a:p>
            <a:r>
              <a:rPr lang="en-GB" sz="2000" b="1" dirty="0">
                <a:solidFill>
                  <a:srgbClr val="000000"/>
                </a:solidFill>
              </a:rPr>
              <a:t>It may be that in the context of Law Officers’ advice the rationale is enhanced by the public interest (effective Government) in not disclosing Law Officers’ advice</a:t>
            </a:r>
            <a:r>
              <a:rPr lang="en-GB" sz="2000" dirty="0">
                <a:solidFill>
                  <a:srgbClr val="000000"/>
                </a:solidFill>
              </a:rPr>
              <a:t>:</a:t>
            </a:r>
          </a:p>
          <a:p>
            <a:r>
              <a:rPr lang="en-GB" sz="2000" dirty="0"/>
              <a:t>“57. “the convention is necessary to the proper and effective functioning of the Executive. The Executive has a right to receive legal advice on the privileged terms which govern the relationship between every lawyer and client.” HC Procedure Comm, The House’s power to call for papers: procedure and practice, section 3, 20 May 2019;</a:t>
            </a:r>
          </a:p>
          <a:p>
            <a:r>
              <a:rPr lang="en-GB" sz="2000" dirty="0">
                <a:solidFill>
                  <a:srgbClr val="4D4D4D"/>
                </a:solidFill>
              </a:rPr>
              <a:t>“That Convention provides the fullest guarantee that the business of Governments is conducted at all times in the light of thorough and candid legal advice, which may also enter into matters of acute sensitivity to the public interest.” Exiting the EU: Publication of Legal Advice: Statement made on 5 December 2018;</a:t>
            </a:r>
          </a:p>
          <a:p>
            <a:r>
              <a:rPr lang="en-GB" sz="2000" dirty="0">
                <a:solidFill>
                  <a:srgbClr val="4D4D4D"/>
                </a:solidFill>
              </a:rPr>
              <a:t>“I cannot take a step that I firmly and truly believe would be contrary to the public interest. I ask the House to understand that it is only that consideration that is motivating me and this Government in declining at this stage to break the convention that applies to both sides of the House when they are in government.” HC Deb vol 650 col 564, 3 December 2018 (Geoffrey Cox).</a:t>
            </a:r>
            <a:endParaRPr lang="en-GB" sz="2000" dirty="0"/>
          </a:p>
          <a:p>
            <a:endParaRPr lang="en-GB" sz="2000" dirty="0"/>
          </a:p>
          <a:p>
            <a:endParaRPr lang="en-GB" sz="2000" dirty="0"/>
          </a:p>
          <a:p>
            <a:endParaRPr lang="en-GB" sz="2000" dirty="0"/>
          </a:p>
          <a:p>
            <a:endParaRPr lang="en-GB" dirty="0">
              <a:solidFill>
                <a:srgbClr val="000000"/>
              </a:solidFill>
            </a:endParaRPr>
          </a:p>
          <a:p>
            <a:endParaRPr lang="en-US" dirty="0"/>
          </a:p>
        </p:txBody>
      </p:sp>
      <p:sp>
        <p:nvSpPr>
          <p:cNvPr id="3" name="Title 2">
            <a:extLst>
              <a:ext uri="{FF2B5EF4-FFF2-40B4-BE49-F238E27FC236}">
                <a16:creationId xmlns:a16="http://schemas.microsoft.com/office/drawing/2014/main" id="{E4BE0F1E-25D0-C60F-91C3-47422B6A0ABC}"/>
              </a:ext>
            </a:extLst>
          </p:cNvPr>
          <p:cNvSpPr>
            <a:spLocks noGrp="1"/>
          </p:cNvSpPr>
          <p:nvPr>
            <p:ph type="title"/>
          </p:nvPr>
        </p:nvSpPr>
        <p:spPr/>
        <p:txBody>
          <a:bodyPr>
            <a:normAutofit/>
          </a:bodyPr>
          <a:lstStyle/>
          <a:p>
            <a:r>
              <a:rPr lang="en-GB" sz="3200" dirty="0"/>
              <a:t>The Convention’s Rationale – Limiting the clients’ ability to waive LPP. </a:t>
            </a:r>
            <a:endParaRPr lang="en-US" sz="3200" dirty="0">
              <a:solidFill>
                <a:srgbClr val="FF0000"/>
              </a:solidFill>
            </a:endParaRPr>
          </a:p>
        </p:txBody>
      </p:sp>
    </p:spTree>
    <p:extLst>
      <p:ext uri="{BB962C8B-B14F-4D97-AF65-F5344CB8AC3E}">
        <p14:creationId xmlns:p14="http://schemas.microsoft.com/office/powerpoint/2010/main" val="202385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204716" y="1446663"/>
            <a:ext cx="11818962" cy="5411336"/>
          </a:xfrm>
        </p:spPr>
        <p:txBody>
          <a:bodyPr>
            <a:noAutofit/>
          </a:bodyPr>
          <a:lstStyle/>
          <a:p>
            <a:r>
              <a:rPr lang="en-GB" sz="2000" b="1" dirty="0">
                <a:solidFill>
                  <a:srgbClr val="000000"/>
                </a:solidFill>
              </a:rPr>
              <a:t>Another justification for the existence of the Convention is the danger that if Law Officers’ advice is disclosed regularly (including if Parliament succeeds in deploying motions to require Government to disclose such advice too regularly) a precedent favouring disclosure will be established. This could result in future Governments being reluctant to take Law Officer advice</a:t>
            </a:r>
            <a:r>
              <a:rPr lang="en-GB" sz="2000" dirty="0">
                <a:solidFill>
                  <a:srgbClr val="000000"/>
                </a:solidFill>
              </a:rPr>
              <a:t>. </a:t>
            </a:r>
            <a:endParaRPr lang="en-GB" sz="2000" dirty="0">
              <a:solidFill>
                <a:srgbClr val="FF0000"/>
              </a:solidFill>
            </a:endParaRPr>
          </a:p>
          <a:p>
            <a:r>
              <a:rPr lang="en-GB" sz="2000" dirty="0"/>
              <a:t>“…ministers today have a duty to ministers in the future, which is that we do not create precedent that can essentially weaken the ability of Government to exercise its functions.” Meeting of the Parliament, Official Report, 25 November 2020, Deputy First Minister, 82;</a:t>
            </a:r>
          </a:p>
          <a:p>
            <a:r>
              <a:rPr lang="en-GB" sz="2000" dirty="0">
                <a:solidFill>
                  <a:srgbClr val="4D4D4D"/>
                </a:solidFill>
                <a:latin typeface="National"/>
              </a:rPr>
              <a:t>“</a:t>
            </a:r>
            <a:r>
              <a:rPr lang="en-GB" sz="2000" dirty="0"/>
              <a:t>…examples of where the Government has waived legal professional privilege, he will see that they have been major issues of public policy such as historic child abuse, contaminated blood or other issues of that nature…If the Government were to waive its privilege in this case, I would be concerned that in any future high-profile litigation involving the Government, ministers might not be able to benefit from advice that is given on a full and frank basis should there be a fear that that advice might be published…The strength of legal privilege stems from a consistent application by a client—in this case, the Government—across its legal communications. Picking and choosing what to make public does not assist decision makers to make sound and reasonable decisions or assist Parliament.” The Deputy First Minister of the Parliament, Official Report, 4 November 2020, Session 5, pp26, 28.</a:t>
            </a:r>
            <a:endParaRPr lang="en-GB" sz="2000" dirty="0">
              <a:latin typeface="National"/>
            </a:endParaRPr>
          </a:p>
          <a:p>
            <a:endParaRPr lang="en-GB" sz="2000" dirty="0">
              <a:latin typeface="National"/>
            </a:endParaRPr>
          </a:p>
          <a:p>
            <a:endParaRPr lang="en-GB" dirty="0">
              <a:solidFill>
                <a:srgbClr val="000000"/>
              </a:solidFill>
            </a:endParaRPr>
          </a:p>
          <a:p>
            <a:pPr marL="0" indent="0">
              <a:buNone/>
            </a:pPr>
            <a:endParaRPr lang="en-GB" dirty="0">
              <a:solidFill>
                <a:srgbClr val="000000"/>
              </a:solidFil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077278" y="288234"/>
            <a:ext cx="9673444" cy="834888"/>
          </a:xfrm>
        </p:spPr>
        <p:txBody>
          <a:bodyPr>
            <a:normAutofit fontScale="90000"/>
          </a:bodyPr>
          <a:lstStyle/>
          <a:p>
            <a:pPr algn="ctr"/>
            <a:r>
              <a:rPr lang="en-GB" sz="3200" dirty="0"/>
              <a:t>The Convention’s Rationale - Limiting the clients’ ability to waive LPP. </a:t>
            </a:r>
          </a:p>
        </p:txBody>
      </p:sp>
    </p:spTree>
    <p:extLst>
      <p:ext uri="{BB962C8B-B14F-4D97-AF65-F5344CB8AC3E}">
        <p14:creationId xmlns:p14="http://schemas.microsoft.com/office/powerpoint/2010/main" val="95971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263857" y="1064525"/>
            <a:ext cx="11928143" cy="6039134"/>
          </a:xfrm>
        </p:spPr>
        <p:txBody>
          <a:bodyPr>
            <a:normAutofit/>
          </a:bodyPr>
          <a:lstStyle/>
          <a:p>
            <a:endParaRPr lang="en-GB" sz="1800" dirty="0">
              <a:latin typeface="National"/>
            </a:endParaRPr>
          </a:p>
          <a:p>
            <a:pPr marL="514350" lvl="1" indent="0">
              <a:buNone/>
            </a:pPr>
            <a:r>
              <a:rPr lang="en-GB" b="0" i="0" dirty="0">
                <a:solidFill>
                  <a:srgbClr val="4D4D4D"/>
                </a:solidFill>
                <a:effectLst/>
              </a:rPr>
              <a:t>“The release of this advice does not set a precedent for any future release of Law Officers' advice…” </a:t>
            </a:r>
          </a:p>
          <a:p>
            <a:pPr marL="514350" lvl="1" indent="0">
              <a:buNone/>
            </a:pPr>
            <a:r>
              <a:rPr lang="en-GB" b="0" i="0" dirty="0">
                <a:solidFill>
                  <a:srgbClr val="4D4D4D"/>
                </a:solidFill>
                <a:effectLst/>
              </a:rPr>
              <a:t>Exiting the EU: Publication of Legal Advice: Statement made on 5 December 2018 (Geoffrey Cox). </a:t>
            </a:r>
            <a:endParaRPr lang="en-GB" dirty="0">
              <a:solidFill>
                <a:srgbClr val="FF0000"/>
              </a:solidFil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060812" y="0"/>
            <a:ext cx="9867331" cy="1733266"/>
          </a:xfrm>
        </p:spPr>
        <p:txBody>
          <a:bodyPr>
            <a:normAutofit/>
          </a:bodyPr>
          <a:lstStyle/>
          <a:p>
            <a:br>
              <a:rPr lang="en-GB" b="0" i="0" dirty="0">
                <a:effectLst/>
                <a:latin typeface="National"/>
              </a:rPr>
            </a:br>
            <a:endParaRPr lang="en-GB" dirty="0"/>
          </a:p>
        </p:txBody>
      </p:sp>
    </p:spTree>
    <p:extLst>
      <p:ext uri="{BB962C8B-B14F-4D97-AF65-F5344CB8AC3E}">
        <p14:creationId xmlns:p14="http://schemas.microsoft.com/office/powerpoint/2010/main" val="1489817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204716" y="1446663"/>
            <a:ext cx="11818962" cy="5411336"/>
          </a:xfrm>
        </p:spPr>
        <p:txBody>
          <a:bodyPr>
            <a:noAutofit/>
          </a:bodyPr>
          <a:lstStyle/>
          <a:p>
            <a:r>
              <a:rPr lang="en-GB" sz="2400" b="1" dirty="0">
                <a:solidFill>
                  <a:srgbClr val="000000"/>
                </a:solidFill>
              </a:rPr>
              <a:t>It has also been explained by analogy with collective cabinet responsibility.</a:t>
            </a:r>
          </a:p>
          <a:p>
            <a:r>
              <a:rPr lang="en-GB" sz="2400" dirty="0">
                <a:solidFill>
                  <a:srgbClr val="4D4D4D"/>
                </a:solidFill>
              </a:rPr>
              <a:t>“The Law Officers convention is also a facet of the important constitutional convention of collective Cabinet responsibility. Again, the ministerial code is clear on this. It says that all members of the Cabinet must publicly support collective decisions, but are able within Cabinet to debate and raise concerns privately, and the Law Officers’ contributions to those Cabinet discussions and decisions should similarly be protected, just as the contributions of other Cabinet Ministers or the minutes of Cabinet meetings themselves are protected. That ensures that the public debate is about the Government’s collective decision and the Government’s accountability to this House, rather than about internal processes.” HC Deb vol 649, col 205, 13 November 2018 (David </a:t>
            </a:r>
            <a:r>
              <a:rPr lang="en-GB" sz="2400" dirty="0" err="1">
                <a:solidFill>
                  <a:srgbClr val="4D4D4D"/>
                </a:solidFill>
              </a:rPr>
              <a:t>Liddington</a:t>
            </a:r>
            <a:r>
              <a:rPr lang="en-GB" sz="2400" dirty="0">
                <a:solidFill>
                  <a:srgbClr val="4D4D4D"/>
                </a:solidFill>
              </a:rPr>
              <a:t>).</a:t>
            </a:r>
            <a:endParaRPr lang="en-GB" sz="2400" dirty="0"/>
          </a:p>
          <a:p>
            <a:endParaRPr lang="en-GB" b="1" dirty="0">
              <a:solidFill>
                <a:srgbClr val="000000"/>
              </a:solidFill>
            </a:endParaRPr>
          </a:p>
          <a:p>
            <a:pPr marL="0" indent="0">
              <a:buNone/>
            </a:pPr>
            <a:endParaRPr lang="en-GB" dirty="0">
              <a:solidFill>
                <a:srgbClr val="000000"/>
              </a:solidFil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197290" y="367748"/>
            <a:ext cx="9553432" cy="884582"/>
          </a:xfrm>
        </p:spPr>
        <p:txBody>
          <a:bodyPr>
            <a:noAutofit/>
          </a:bodyPr>
          <a:lstStyle/>
          <a:p>
            <a:pPr algn="ctr"/>
            <a:r>
              <a:rPr lang="en-GB" sz="3200" dirty="0"/>
              <a:t>The Convention’s Rationale - Limiting the clients’ ability to waive LPP</a:t>
            </a:r>
          </a:p>
        </p:txBody>
      </p:sp>
    </p:spTree>
    <p:extLst>
      <p:ext uri="{BB962C8B-B14F-4D97-AF65-F5344CB8AC3E}">
        <p14:creationId xmlns:p14="http://schemas.microsoft.com/office/powerpoint/2010/main" val="1382920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6" y="1140582"/>
            <a:ext cx="11390831" cy="5717417"/>
          </a:xfrm>
        </p:spPr>
        <p:txBody>
          <a:bodyPr>
            <a:normAutofit/>
          </a:bodyPr>
          <a:lstStyle/>
          <a:p>
            <a:pPr marL="0" indent="0">
              <a:buNone/>
            </a:pPr>
            <a:r>
              <a:rPr lang="en-GB" sz="2000" b="1" dirty="0"/>
              <a:t>What is required is an exception that is understood and respected by the Government, the Law Officers and Parliament. It is now recognised that</a:t>
            </a:r>
            <a:r>
              <a:rPr lang="en-GB" sz="2000" dirty="0">
                <a:solidFill>
                  <a:srgbClr val="FF0000"/>
                </a:solidFill>
              </a:rPr>
              <a:t> </a:t>
            </a:r>
            <a:r>
              <a:rPr lang="en-GB" sz="2000" dirty="0"/>
              <a:t>“…a failure to comply </a:t>
            </a:r>
            <a:r>
              <a:rPr lang="en-GB" sz="2000" dirty="0">
                <a:solidFill>
                  <a:srgbClr val="4D4D4D"/>
                </a:solidFill>
              </a:rPr>
              <a:t>with a resolution calling for the production of the Attorney-General's legal advice to the Government has been judged to be a contempt.” Erskine May, para 7.31;</a:t>
            </a:r>
          </a:p>
          <a:p>
            <a:pPr marL="0" indent="0">
              <a:buNone/>
            </a:pPr>
            <a:r>
              <a:rPr lang="en-GB" sz="2000" dirty="0"/>
              <a:t>“60. Since the Law Officers’ convention is simply that—a convention—</a:t>
            </a:r>
            <a:r>
              <a:rPr lang="en-GB" sz="2000" dirty="0">
                <a:highlight>
                  <a:srgbClr val="FFFF00"/>
                </a:highlight>
              </a:rPr>
              <a:t>and may be disapplied at the discretion of the Attorney General</a:t>
            </a:r>
            <a:r>
              <a:rPr lang="en-GB" sz="2000" dirty="0"/>
              <a:t>, it was in our view entirely in order for Members to seek the exercise of that discretion, and the release of the Attorney General’s advice, through a motion for return. </a:t>
            </a:r>
          </a:p>
          <a:p>
            <a:pPr marL="0" indent="0">
              <a:buNone/>
            </a:pPr>
            <a:r>
              <a:rPr lang="en-GB" sz="2000" dirty="0"/>
              <a:t>61. This is not to say that the House ought not to respect the convention. We recognise the importance of the Law Officers’ convention to the good functioning of Government.” HC Procedure Comm, The House’s power to call for papers: procedure and practice, section 3, 20 May 2019</a:t>
            </a:r>
          </a:p>
          <a:p>
            <a:r>
              <a:rPr lang="en-GB" sz="2000" dirty="0"/>
              <a:t>The text highlighted suggests that the Committee did not realise that even where a minister wants to waive LPP in Law Officers’ s advice, the Convention requires exceptional circumstances </a:t>
            </a:r>
            <a:r>
              <a:rPr lang="en-GB" sz="2000" u="sng" dirty="0"/>
              <a:t>and</a:t>
            </a:r>
            <a:r>
              <a:rPr lang="en-GB" sz="2000" dirty="0"/>
              <a:t> Law Officers’ consent.</a:t>
            </a:r>
          </a:p>
          <a:p>
            <a:endParaRPr lang="en-GB" dirty="0">
              <a:solidFill>
                <a:srgbClr val="4D4D4D"/>
              </a:solidFill>
            </a:endParaRPr>
          </a:p>
          <a:p>
            <a:endParaRPr lang="en-GB"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197290" y="0"/>
            <a:ext cx="9553432" cy="1140582"/>
          </a:xfrm>
        </p:spPr>
        <p:txBody>
          <a:bodyPr>
            <a:normAutofit/>
          </a:bodyPr>
          <a:lstStyle/>
          <a:p>
            <a:pPr algn="ctr"/>
            <a:r>
              <a:rPr lang="en-GB" sz="3200" i="0" dirty="0">
                <a:solidFill>
                  <a:srgbClr val="000000"/>
                </a:solidFill>
                <a:effectLst/>
                <a:latin typeface="WordVisi_MSFontService"/>
              </a:rPr>
              <a:t>The Nature of th</a:t>
            </a:r>
            <a:r>
              <a:rPr lang="en-GB" sz="3200" dirty="0">
                <a:solidFill>
                  <a:srgbClr val="000000"/>
                </a:solidFill>
                <a:latin typeface="WordVisi_MSFontService"/>
              </a:rPr>
              <a:t>e Exception to the Convention</a:t>
            </a:r>
            <a:r>
              <a:rPr lang="en-GB" sz="3200" i="0" dirty="0">
                <a:solidFill>
                  <a:srgbClr val="000000"/>
                </a:solidFill>
                <a:effectLst/>
                <a:latin typeface="WordVisi_MSFontService"/>
              </a:rPr>
              <a:t>.</a:t>
            </a:r>
            <a:endParaRPr lang="en-GB" sz="3200" dirty="0"/>
          </a:p>
        </p:txBody>
      </p:sp>
    </p:spTree>
    <p:extLst>
      <p:ext uri="{BB962C8B-B14F-4D97-AF65-F5344CB8AC3E}">
        <p14:creationId xmlns:p14="http://schemas.microsoft.com/office/powerpoint/2010/main" val="265897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6" y="1825624"/>
            <a:ext cx="11336239" cy="4793539"/>
          </a:xfrm>
        </p:spPr>
        <p:txBody>
          <a:bodyPr>
            <a:normAutofit/>
          </a:bodyPr>
          <a:lstStyle/>
          <a:p>
            <a:r>
              <a:rPr lang="en-GB" sz="2400" dirty="0"/>
              <a:t>We are concerned with the operation of legal professional privilege (LPP) in the context of legal advice by the Law Officers to Government and will establish the nature of its relationship with the Law Officers’ Convention (the Convention) in circumstances in which Parliament seeks disclosure of such advice from </a:t>
            </a:r>
            <a:r>
              <a:rPr lang="en-GB" sz="2400"/>
              <a:t>Government.</a:t>
            </a:r>
          </a:p>
          <a:p>
            <a:pPr marL="0" indent="0">
              <a:buNone/>
            </a:pPr>
            <a:endParaRPr lang="en-GB" sz="2400" dirty="0"/>
          </a:p>
          <a:p>
            <a:r>
              <a:rPr lang="en-GB" sz="2400" dirty="0"/>
              <a:t>We will identify good practice that could be adopted in the Ministerial Code regarding the nature of those circumstances in which such legal advice should be disclosed, the approach that should be followed by the Law Officers before disclosing it and the circumstances in which a motion by Parliament to require disclosure would be justifiable in terms of the Convention.</a:t>
            </a:r>
          </a:p>
          <a:p>
            <a:pPr marL="0" indent="0">
              <a:buNone/>
            </a:pPr>
            <a:endParaRPr lang="en-GB" sz="3300" dirty="0"/>
          </a:p>
          <a:p>
            <a:endParaRPr lang="en-GB" dirty="0"/>
          </a:p>
          <a:p>
            <a:endParaRPr lang="en-GB" dirty="0"/>
          </a:p>
          <a:p>
            <a:pPr>
              <a:buFont typeface="Courier New" panose="02070309020205020404" pitchFamily="49" charset="0"/>
              <a:buChar char="o"/>
            </a:pPr>
            <a:endParaRPr lang="en-GB"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p:txBody>
          <a:bodyPr>
            <a:normAutofit/>
          </a:bodyPr>
          <a:lstStyle/>
          <a:p>
            <a:pPr algn="ctr"/>
            <a:r>
              <a:rPr lang="en-GB" sz="3200" dirty="0"/>
              <a:t>Introduction</a:t>
            </a:r>
          </a:p>
        </p:txBody>
      </p:sp>
    </p:spTree>
    <p:extLst>
      <p:ext uri="{BB962C8B-B14F-4D97-AF65-F5344CB8AC3E}">
        <p14:creationId xmlns:p14="http://schemas.microsoft.com/office/powerpoint/2010/main" val="294700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6" y="1140582"/>
            <a:ext cx="11390831" cy="5717417"/>
          </a:xfrm>
        </p:spPr>
        <p:txBody>
          <a:bodyPr>
            <a:normAutofit/>
          </a:bodyPr>
          <a:lstStyle/>
          <a:p>
            <a:r>
              <a:rPr lang="en-GB" dirty="0">
                <a:solidFill>
                  <a:srgbClr val="000000"/>
                </a:solidFill>
              </a:rPr>
              <a:t>Erskine May treats the exception as applicable “if a Minister deems it expedient that such opinions should be made known for the information of the House”.</a:t>
            </a:r>
          </a:p>
          <a:p>
            <a:r>
              <a:rPr lang="en-GB" dirty="0">
                <a:solidFill>
                  <a:srgbClr val="000000"/>
                </a:solidFill>
              </a:rPr>
              <a:t>Lord Goldsmith required “an overwhelming public interest in disclosure”.</a:t>
            </a:r>
          </a:p>
          <a:p>
            <a:r>
              <a:rPr lang="en-GB" dirty="0">
                <a:solidFill>
                  <a:srgbClr val="000000"/>
                </a:solidFill>
              </a:rPr>
              <a:t>Viscount Palmerston focussed on it being “convenient and proper for the convenience of the House that such opinions should be made known”, regarding the position as one of Government discretion. </a:t>
            </a:r>
          </a:p>
          <a:p>
            <a:r>
              <a:rPr lang="en-GB" dirty="0">
                <a:solidFill>
                  <a:srgbClr val="000000"/>
                </a:solidFill>
              </a:rPr>
              <a:t>The Scottish Ministerial Code requires that if ministers regard disclosure as being in the public interest, they must obtain Law Officer consent, which should only be given if in the specific circumstances there are “compelling reasons for disclosure”. </a:t>
            </a:r>
          </a:p>
          <a:p>
            <a:endParaRPr lang="en-GB" sz="2800" b="0" i="0" dirty="0">
              <a:solidFill>
                <a:srgbClr val="000000"/>
              </a:solidFill>
              <a:effectLst/>
            </a:endParaRPr>
          </a:p>
          <a:p>
            <a:endParaRPr lang="en-GB" sz="2800" b="0" i="0" dirty="0">
              <a:solidFill>
                <a:srgbClr val="4D4D4D"/>
              </a:solidFill>
              <a:effectLst/>
              <a:cs typeface="Arial" panose="020B0604020202020204" pitchFamily="34" charset="0"/>
            </a:endParaRPr>
          </a:p>
          <a:p>
            <a:pPr marL="0" indent="0">
              <a:buNone/>
            </a:pPr>
            <a:endParaRPr lang="en-GB"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197290" y="0"/>
            <a:ext cx="9553432" cy="1140582"/>
          </a:xfrm>
        </p:spPr>
        <p:txBody>
          <a:bodyPr>
            <a:normAutofit/>
          </a:bodyPr>
          <a:lstStyle/>
          <a:p>
            <a:pPr algn="ctr"/>
            <a:r>
              <a:rPr lang="en-GB" sz="3200" i="0" dirty="0">
                <a:solidFill>
                  <a:srgbClr val="000000"/>
                </a:solidFill>
                <a:effectLst/>
                <a:latin typeface="WordVisi_MSFontService"/>
              </a:rPr>
              <a:t>The Nature of th</a:t>
            </a:r>
            <a:r>
              <a:rPr lang="en-GB" sz="3200" dirty="0">
                <a:solidFill>
                  <a:srgbClr val="000000"/>
                </a:solidFill>
                <a:latin typeface="WordVisi_MSFontService"/>
              </a:rPr>
              <a:t>e Exception to the Convention</a:t>
            </a:r>
            <a:r>
              <a:rPr lang="en-GB" sz="3200" i="0" dirty="0">
                <a:solidFill>
                  <a:srgbClr val="000000"/>
                </a:solidFill>
                <a:effectLst/>
                <a:latin typeface="WordVisi_MSFontService"/>
              </a:rPr>
              <a:t>.</a:t>
            </a:r>
            <a:endParaRPr lang="en-GB" sz="3200" dirty="0"/>
          </a:p>
        </p:txBody>
      </p:sp>
    </p:spTree>
    <p:extLst>
      <p:ext uri="{BB962C8B-B14F-4D97-AF65-F5344CB8AC3E}">
        <p14:creationId xmlns:p14="http://schemas.microsoft.com/office/powerpoint/2010/main" val="328827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259308" y="1255593"/>
            <a:ext cx="11750724" cy="5735317"/>
          </a:xfrm>
        </p:spPr>
        <p:txBody>
          <a:bodyPr>
            <a:noAutofit/>
          </a:bodyPr>
          <a:lstStyle/>
          <a:p>
            <a:pPr marL="514350" lvl="1" indent="0">
              <a:buNone/>
            </a:pPr>
            <a:endParaRPr lang="en-GB" dirty="0"/>
          </a:p>
          <a:p>
            <a:pPr marL="514350" lvl="1" indent="0">
              <a:buNone/>
            </a:pPr>
            <a:r>
              <a:rPr lang="en-GB" dirty="0"/>
              <a:t>“There is no single test of “exceptionality” for determining whether it is appropriate to waive legal professional privilege or the Law Officer Convention. The Scottish Ministerial Code (para 2.40) makes clear that disclosure will be made only if, in exceptional circumstances, Ministers feel that the balance of public interest lies in disclosing the source or the contents of legal advice on a particular matter, and, further, that consent to disclosure will only be granted where there are compelling reasons. Each situation is assessed on its own merits and circumstances, including (and not limited to) the public interest both generally and in relation to the maintenance of confidentiality, any procedures in place to handle the information in confidence and without publication, the prospect of future litigation on the matters at hand and the impact on the operation of the Scottish Government in the future as a result of disclosure of the content of past legal advice.”</a:t>
            </a:r>
            <a:endParaRPr lang="en-GB" dirty="0">
              <a:solidFill>
                <a:srgbClr val="FF0000"/>
              </a:solidFill>
              <a:latin typeface="Nationa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338316" y="0"/>
            <a:ext cx="9853684" cy="1140582"/>
          </a:xfrm>
        </p:spPr>
        <p:txBody>
          <a:bodyPr>
            <a:noAutofit/>
          </a:bodyPr>
          <a:lstStyle/>
          <a:p>
            <a:pPr algn="ct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ea typeface="Calibri" panose="020F0502020204030204" pitchFamily="34" charset="0"/>
                <a:cs typeface="Times New Roman" panose="02020603050405020304" pitchFamily="18" charset="0"/>
              </a:rPr>
              <a:t>Letter from Deputy First Minister to the Committee on the Scottish Government Handling of Harassment Complaints Sept 7 2020 </a:t>
            </a:r>
            <a:endParaRPr lang="en-GB" sz="2400" dirty="0"/>
          </a:p>
        </p:txBody>
      </p:sp>
    </p:spTree>
    <p:extLst>
      <p:ext uri="{BB962C8B-B14F-4D97-AF65-F5344CB8AC3E}">
        <p14:creationId xmlns:p14="http://schemas.microsoft.com/office/powerpoint/2010/main" val="12375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204716" y="1446663"/>
            <a:ext cx="11818962" cy="5411336"/>
          </a:xfrm>
        </p:spPr>
        <p:txBody>
          <a:bodyPr vert="horz" lIns="91440" tIns="45720" rIns="91440" bIns="45720" rtlCol="0" anchor="t">
            <a:noAutofit/>
          </a:bodyPr>
          <a:lstStyle/>
          <a:p>
            <a:r>
              <a:rPr lang="en-GB" sz="2400" dirty="0">
                <a:solidFill>
                  <a:srgbClr val="000000"/>
                </a:solidFill>
              </a:rPr>
              <a:t>Unlike a claim of LPP in civil proceedings, where Parliament seeks disclosure of Law Officers’ advice, there is no judge to determine whether Legal Advice Privilege applies. This must be a question of self-regulation by the Law Officers’. This might come into play where, for example, it is asserted that a partial disclosure of Law Officers’ advice has resulted in a loss of confidentiality. (</a:t>
            </a:r>
            <a:r>
              <a:rPr lang="en-US" sz="2400" dirty="0">
                <a:solidFill>
                  <a:srgbClr val="000000"/>
                </a:solidFill>
              </a:rPr>
              <a:t>Murphy so categorized the Government’s release of its position paper in the context of the UK Withdrawal Agreement (</a:t>
            </a:r>
            <a:r>
              <a:rPr lang="en-GB" sz="2400" dirty="0" err="1">
                <a:effectLst/>
                <a:latin typeface="Arial"/>
                <a:ea typeface="Calibri"/>
                <a:cs typeface="Times New Roman"/>
              </a:rPr>
              <a:t>G.Murphy</a:t>
            </a:r>
            <a:r>
              <a:rPr lang="en-GB" sz="2400" dirty="0">
                <a:effectLst/>
                <a:latin typeface="Arial"/>
                <a:ea typeface="Calibri"/>
                <a:cs typeface="Times New Roman"/>
              </a:rPr>
              <a:t> ’Time to waive LPP on government legal advice in the UK’ (2018) 44 Commonwealth Law Bulletin. No. 3, 311,315)).</a:t>
            </a:r>
            <a:r>
              <a:rPr lang="en-GB" sz="2400" dirty="0">
                <a:latin typeface="Arial"/>
                <a:ea typeface="Calibri"/>
                <a:cs typeface="Times New Roman"/>
              </a:rPr>
              <a:t> </a:t>
            </a:r>
            <a:endParaRPr lang="en-GB" sz="2400" dirty="0">
              <a:effectLst/>
              <a:latin typeface="Arial"/>
              <a:ea typeface="Calibri" panose="020F0502020204030204" pitchFamily="34" charset="0"/>
              <a:cs typeface="Times New Roman" panose="02020603050405020304" pitchFamily="18" charset="0"/>
            </a:endParaRPr>
          </a:p>
          <a:p>
            <a:r>
              <a:rPr lang="en-GB" sz="2400" dirty="0">
                <a:solidFill>
                  <a:srgbClr val="000000"/>
                </a:solidFill>
              </a:rPr>
              <a:t>Conversely, as has already been seen, in the Parliamentary context (particularly where there is a minority Government) there are mechanisms (e.g. motions for return) that can be deployed to attempt to compel waiver of LPP in Law Officers’ advice by Government. </a:t>
            </a:r>
          </a:p>
          <a:p>
            <a:pPr marL="0" indent="0">
              <a:buNone/>
            </a:pPr>
            <a:endParaRPr lang="en-GB" dirty="0">
              <a:solidFill>
                <a:srgbClr val="000000"/>
              </a:solidFil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197290" y="218660"/>
            <a:ext cx="9553432" cy="815010"/>
          </a:xfrm>
        </p:spPr>
        <p:txBody>
          <a:bodyPr>
            <a:normAutofit/>
          </a:bodyPr>
          <a:lstStyle/>
          <a:p>
            <a:pPr algn="ctr"/>
            <a:r>
              <a:rPr lang="en-GB" sz="3200" dirty="0"/>
              <a:t>No Adjudicative Mechanism</a:t>
            </a:r>
          </a:p>
        </p:txBody>
      </p:sp>
    </p:spTree>
    <p:extLst>
      <p:ext uri="{BB962C8B-B14F-4D97-AF65-F5344CB8AC3E}">
        <p14:creationId xmlns:p14="http://schemas.microsoft.com/office/powerpoint/2010/main" val="226766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B906E-4E5E-7DE9-FDDB-9F6FC605FA88}"/>
              </a:ext>
            </a:extLst>
          </p:cNvPr>
          <p:cNvSpPr>
            <a:spLocks noGrp="1"/>
          </p:cNvSpPr>
          <p:nvPr>
            <p:ph idx="1"/>
          </p:nvPr>
        </p:nvSpPr>
        <p:spPr/>
        <p:txBody>
          <a:bodyPr>
            <a:normAutofit fontScale="92500" lnSpcReduction="20000"/>
          </a:bodyPr>
          <a:lstStyle/>
          <a:p>
            <a:r>
              <a:rPr lang="en-GB" b="0" i="0" dirty="0">
                <a:solidFill>
                  <a:srgbClr val="4D4D4D"/>
                </a:solidFill>
                <a:effectLst/>
              </a:rPr>
              <a:t>“The constitutional tensions created between the expression of the will of the House of Commons by these means on the one hand, and the public interest in the Law Officers’ Convention on the other, are not themselves conducive to the proper conduct of public affairs. It is necessary that the public has confidence in the ability of Government and Parliament to work together at a time of national decision-making of the most profound significance. The standing of the House of Commons is also of prime importance. For these reasons, having tested the will of the House twice, the Government will respect its decision and, in these exceptional circumstances and to resolve for the present those constitutional tensions, it has decided, with my consent, to publish this advice.” </a:t>
            </a:r>
          </a:p>
          <a:p>
            <a:pPr marL="0" indent="0">
              <a:buNone/>
            </a:pPr>
            <a:r>
              <a:rPr lang="en-GB" b="0" i="0" dirty="0">
                <a:solidFill>
                  <a:srgbClr val="4D4D4D"/>
                </a:solidFill>
                <a:effectLst/>
              </a:rPr>
              <a:t>Exiting the EU: Publication of Legal Advice: Statement made on 5 December 2018 (Geoffrey Cox).</a:t>
            </a:r>
            <a:endParaRPr lang="en-GB" dirty="0"/>
          </a:p>
        </p:txBody>
      </p:sp>
      <p:sp>
        <p:nvSpPr>
          <p:cNvPr id="3" name="Title 2">
            <a:extLst>
              <a:ext uri="{FF2B5EF4-FFF2-40B4-BE49-F238E27FC236}">
                <a16:creationId xmlns:a16="http://schemas.microsoft.com/office/drawing/2014/main" id="{4EAE403A-4AE5-B17F-070D-232C810E51D6}"/>
              </a:ext>
            </a:extLst>
          </p:cNvPr>
          <p:cNvSpPr>
            <a:spLocks noGrp="1"/>
          </p:cNvSpPr>
          <p:nvPr>
            <p:ph type="title"/>
          </p:nvPr>
        </p:nvSpPr>
        <p:spPr/>
        <p:txBody>
          <a:bodyPr>
            <a:normAutofit/>
          </a:bodyPr>
          <a:lstStyle/>
          <a:p>
            <a:r>
              <a:rPr lang="en-GB" sz="3200" dirty="0"/>
              <a:t>Motions for Return/Contempt </a:t>
            </a:r>
          </a:p>
        </p:txBody>
      </p:sp>
    </p:spTree>
    <p:extLst>
      <p:ext uri="{BB962C8B-B14F-4D97-AF65-F5344CB8AC3E}">
        <p14:creationId xmlns:p14="http://schemas.microsoft.com/office/powerpoint/2010/main" val="377873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307" y="859809"/>
            <a:ext cx="11668835" cy="5786651"/>
          </a:xfrm>
        </p:spPr>
        <p:txBody>
          <a:bodyPr>
            <a:normAutofit lnSpcReduction="10000"/>
          </a:bodyPr>
          <a:lstStyle/>
          <a:p>
            <a:endParaRPr lang="en-GB" sz="2400" dirty="0"/>
          </a:p>
          <a:p>
            <a:r>
              <a:rPr lang="en-GB" sz="2400" dirty="0"/>
              <a:t>The Ministerial Code should provide more detailed guidance regarding the nature of the Convention and its exception, which could: </a:t>
            </a:r>
          </a:p>
          <a:p>
            <a:pPr lvl="1">
              <a:buFont typeface="Wingdings" panose="05000000000000000000" pitchFamily="2" charset="2"/>
              <a:buChar char="Ø"/>
            </a:pPr>
            <a:r>
              <a:rPr lang="en-GB" dirty="0"/>
              <a:t>provide clarity for ministers regarding the nature of those highly exceptional circumstances in which it might be appropriate to request Law Officers’ consent to disclosing Law Officers’ advice;</a:t>
            </a:r>
          </a:p>
          <a:p>
            <a:pPr lvl="1">
              <a:buFont typeface="Wingdings" panose="05000000000000000000" pitchFamily="2" charset="2"/>
              <a:buChar char="Ø"/>
            </a:pPr>
            <a:r>
              <a:rPr lang="en-GB" dirty="0"/>
              <a:t>provide clarity for Law Officers regarding the nature of those highly exceptional circumstances in which they should give consent; and</a:t>
            </a:r>
          </a:p>
          <a:p>
            <a:pPr lvl="1">
              <a:buFont typeface="Wingdings" panose="05000000000000000000" pitchFamily="2" charset="2"/>
              <a:buChar char="Ø"/>
            </a:pPr>
            <a:r>
              <a:rPr lang="en-GB" dirty="0"/>
              <a:t>make clear to all of the above stakeholders that where the Law Officers’ find that LPP does not attach to advice that they have given (e.g. because confidentiality has been lost by provision of a summarised version to Parliament) the Convention does not apply.</a:t>
            </a:r>
          </a:p>
          <a:p>
            <a:pPr marL="228600" lvl="1" indent="-228600">
              <a:spcBef>
                <a:spcPts val="1000"/>
              </a:spcBef>
            </a:pPr>
            <a:r>
              <a:rPr lang="en-GB" dirty="0"/>
              <a:t>Providing such clarity should give Parliament additional insight as regards the nature of those circumstances in which a motion for return to obtain disclosure of Law Officers’ advice would be both justifiable and unlikely to undermine the Convention.</a:t>
            </a:r>
          </a:p>
          <a:p>
            <a:pPr lvl="1">
              <a:buFont typeface="Wingdings" panose="05000000000000000000" pitchFamily="2" charset="2"/>
              <a:buChar char="Ø"/>
            </a:pPr>
            <a:endParaRPr lang="en-GB" sz="2800" dirty="0"/>
          </a:p>
        </p:txBody>
      </p:sp>
      <p:sp>
        <p:nvSpPr>
          <p:cNvPr id="4" name="Title 3"/>
          <p:cNvSpPr>
            <a:spLocks noGrp="1"/>
          </p:cNvSpPr>
          <p:nvPr>
            <p:ph type="title"/>
          </p:nvPr>
        </p:nvSpPr>
        <p:spPr>
          <a:xfrm>
            <a:off x="2494378" y="0"/>
            <a:ext cx="8417013" cy="617709"/>
          </a:xfrm>
        </p:spPr>
        <p:txBody>
          <a:bodyPr>
            <a:normAutofit/>
          </a:bodyPr>
          <a:lstStyle/>
          <a:p>
            <a:pPr algn="ctr"/>
            <a:r>
              <a:rPr lang="en-GB" sz="3200" dirty="0"/>
              <a:t>Conclusion</a:t>
            </a:r>
          </a:p>
        </p:txBody>
      </p:sp>
    </p:spTree>
    <p:extLst>
      <p:ext uri="{BB962C8B-B14F-4D97-AF65-F5344CB8AC3E}">
        <p14:creationId xmlns:p14="http://schemas.microsoft.com/office/powerpoint/2010/main" val="399055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846161"/>
            <a:ext cx="12096466" cy="6974006"/>
          </a:xfrm>
        </p:spPr>
        <p:txBody>
          <a:bodyPr>
            <a:normAutofit/>
          </a:bodyPr>
          <a:lstStyle/>
          <a:p>
            <a:pPr lvl="2"/>
            <a:endParaRPr lang="en-GB" sz="2400" dirty="0">
              <a:latin typeface="+mn-lt"/>
            </a:endParaRPr>
          </a:p>
          <a:p>
            <a:pPr lvl="2"/>
            <a:r>
              <a:rPr lang="en-GB" sz="2400" dirty="0">
                <a:latin typeface="+mn-lt"/>
              </a:rPr>
              <a:t>By convention, both the fact that the Law Officers have or have not given legal advice to government and the content of such advice (the latter being subject to legal professional privilege) may not be disclosed outside government.</a:t>
            </a:r>
          </a:p>
          <a:p>
            <a:pPr lvl="2"/>
            <a:r>
              <a:rPr lang="en-GB" sz="2400" dirty="0">
                <a:latin typeface="+mn-lt"/>
              </a:rPr>
              <a:t>If in highly exceptional circumstances, Ministers feel that the balance of public interest lies in disclosing either the source or the contents of Law Officers’ legal advice on a particular matter, the Law Officers must be consulted and their prior consent obtained.</a:t>
            </a:r>
          </a:p>
          <a:p>
            <a:pPr lvl="2"/>
            <a:r>
              <a:rPr lang="en-GB" sz="2400" dirty="0">
                <a:latin typeface="+mn-lt"/>
              </a:rPr>
              <a:t>The Law Officers’ should only grant consent if there is an overwhelming public interest in disclosure. </a:t>
            </a:r>
          </a:p>
          <a:p>
            <a:pPr lvl="2"/>
            <a:r>
              <a:rPr lang="en-GB" sz="2400" dirty="0">
                <a:latin typeface="+mn-lt"/>
              </a:rPr>
              <a:t>Law Officers should recognise that consent to a partial disclosure of their advice may result in a loss of confidentiality such that legal professional privilege no longer attaches to it and the Convention no longer applies to its contents. </a:t>
            </a:r>
            <a:endParaRPr lang="en-GB" sz="2400" dirty="0"/>
          </a:p>
          <a:p>
            <a:pPr lvl="1">
              <a:buFont typeface="Wingdings" panose="05000000000000000000" pitchFamily="2" charset="2"/>
              <a:buChar char="Ø"/>
            </a:pPr>
            <a:endParaRPr lang="en-GB" sz="2800" dirty="0"/>
          </a:p>
          <a:p>
            <a:pPr lvl="1">
              <a:buFont typeface="Wingdings" panose="05000000000000000000" pitchFamily="2" charset="2"/>
              <a:buChar char="Ø"/>
            </a:pPr>
            <a:endParaRPr lang="en-GB" sz="2800" dirty="0"/>
          </a:p>
        </p:txBody>
      </p:sp>
      <p:sp>
        <p:nvSpPr>
          <p:cNvPr id="4" name="Title 3"/>
          <p:cNvSpPr>
            <a:spLocks noGrp="1"/>
          </p:cNvSpPr>
          <p:nvPr>
            <p:ph type="title"/>
          </p:nvPr>
        </p:nvSpPr>
        <p:spPr>
          <a:xfrm>
            <a:off x="2554013" y="149087"/>
            <a:ext cx="8417013" cy="697074"/>
          </a:xfrm>
        </p:spPr>
        <p:txBody>
          <a:bodyPr>
            <a:normAutofit/>
          </a:bodyPr>
          <a:lstStyle/>
          <a:p>
            <a:pPr algn="ctr"/>
            <a:r>
              <a:rPr lang="en-GB" sz="3200" dirty="0"/>
              <a:t>Draft Ministerial Code</a:t>
            </a:r>
          </a:p>
        </p:txBody>
      </p:sp>
    </p:spTree>
    <p:extLst>
      <p:ext uri="{BB962C8B-B14F-4D97-AF65-F5344CB8AC3E}">
        <p14:creationId xmlns:p14="http://schemas.microsoft.com/office/powerpoint/2010/main" val="286257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7" y="1253330"/>
            <a:ext cx="10694794" cy="5604669"/>
          </a:xfrm>
        </p:spPr>
        <p:txBody>
          <a:bodyPr>
            <a:normAutofit/>
          </a:bodyPr>
          <a:lstStyle/>
          <a:p>
            <a:pPr marL="457200" lvl="1" indent="0">
              <a:buNone/>
            </a:pPr>
            <a:r>
              <a:rPr lang="en-GB" sz="2800" b="0" i="0" dirty="0">
                <a:solidFill>
                  <a:srgbClr val="4D4D4D"/>
                </a:solidFill>
                <a:effectLst/>
                <a:cs typeface="Arial" panose="020B0604020202020204" pitchFamily="34" charset="0"/>
              </a:rPr>
              <a:t>“By long-standing convention, observed by successive Governments, the fact of, and substance of advice from, the </a:t>
            </a:r>
            <a:r>
              <a:rPr lang="en-GB" sz="2800" b="0" i="1" dirty="0">
                <a:solidFill>
                  <a:srgbClr val="000000"/>
                </a:solidFill>
                <a:effectLst/>
                <a:cs typeface="Arial" panose="020B0604020202020204" pitchFamily="34" charset="0"/>
              </a:rPr>
              <a:t>law</a:t>
            </a:r>
            <a:r>
              <a:rPr lang="en-GB" sz="2800" b="0" i="0" dirty="0">
                <a:solidFill>
                  <a:srgbClr val="4D4D4D"/>
                </a:solidFill>
                <a:effectLst/>
                <a:cs typeface="Arial" panose="020B0604020202020204" pitchFamily="34" charset="0"/>
              </a:rPr>
              <a:t> </a:t>
            </a:r>
            <a:r>
              <a:rPr lang="en-GB" sz="2800" b="0" i="1" dirty="0">
                <a:solidFill>
                  <a:srgbClr val="000000"/>
                </a:solidFill>
                <a:effectLst/>
                <a:cs typeface="Arial" panose="020B0604020202020204" pitchFamily="34" charset="0"/>
              </a:rPr>
              <a:t>officers</a:t>
            </a:r>
            <a:r>
              <a:rPr lang="en-GB" sz="2800" b="0" i="0" dirty="0">
                <a:solidFill>
                  <a:srgbClr val="4D4D4D"/>
                </a:solidFill>
                <a:effectLst/>
                <a:cs typeface="Arial" panose="020B0604020202020204" pitchFamily="34" charset="0"/>
              </a:rPr>
              <a:t> of the Crown is not disclosed outside government. This convention is referred to in paragraph 2.13 of the Ministerial Code. The purpose of this convention is to enable the Government to obtain frank and full legal advice in confidence. Therefore, the opinions of the </a:t>
            </a:r>
            <a:r>
              <a:rPr lang="en-GB" sz="2800" b="0" i="1" dirty="0">
                <a:solidFill>
                  <a:srgbClr val="000000"/>
                </a:solidFill>
                <a:effectLst/>
                <a:cs typeface="Arial" panose="020B0604020202020204" pitchFamily="34" charset="0"/>
              </a:rPr>
              <a:t>law</a:t>
            </a:r>
            <a:r>
              <a:rPr lang="en-GB" sz="2800" b="0" i="0" dirty="0">
                <a:solidFill>
                  <a:srgbClr val="4D4D4D"/>
                </a:solidFill>
                <a:effectLst/>
                <a:cs typeface="Arial" panose="020B0604020202020204" pitchFamily="34" charset="0"/>
              </a:rPr>
              <a:t> </a:t>
            </a:r>
            <a:r>
              <a:rPr lang="en-GB" sz="2800" b="0" i="1" dirty="0">
                <a:solidFill>
                  <a:srgbClr val="000000"/>
                </a:solidFill>
                <a:effectLst/>
                <a:cs typeface="Arial" panose="020B0604020202020204" pitchFamily="34" charset="0"/>
              </a:rPr>
              <a:t>officers</a:t>
            </a:r>
            <a:r>
              <a:rPr lang="en-GB" sz="2800" b="0" i="0" dirty="0">
                <a:solidFill>
                  <a:srgbClr val="4D4D4D"/>
                </a:solidFill>
                <a:effectLst/>
                <a:cs typeface="Arial" panose="020B0604020202020204" pitchFamily="34" charset="0"/>
              </a:rPr>
              <a:t> of the Crown, being confidential, are not usually laid before Parliament, cited in debate or provided in evidence before a select committee and their production has frequently been refused; but if a Minister deems it expedient that such opinions should be made known for the information of the House, the Speaker has ruled that the rules of the House are in no way involved.”</a:t>
            </a:r>
            <a:endParaRPr lang="en-GB" sz="2800" dirty="0">
              <a:cs typeface="Arial" panose="020B0604020202020204" pitchFamily="34" charset="0"/>
            </a:endParaRPr>
          </a:p>
          <a:p>
            <a:endParaRPr lang="en-GB" sz="1800" dirty="0">
              <a:latin typeface="National"/>
            </a:endParaRPr>
          </a:p>
          <a:p>
            <a:pPr marL="0" indent="0">
              <a:buNone/>
            </a:pPr>
            <a:endParaRPr lang="en-GB" sz="1800" dirty="0">
              <a:latin typeface="Nationa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4" y="0"/>
            <a:ext cx="8417013" cy="1140582"/>
          </a:xfrm>
        </p:spPr>
        <p:txBody>
          <a:bodyPr>
            <a:normAutofit/>
          </a:bodyPr>
          <a:lstStyle/>
          <a:p>
            <a:pPr algn="ctr"/>
            <a:r>
              <a:rPr lang="en-GB" sz="3200" dirty="0"/>
              <a:t>The Convention: Erskine May Para 21.27 </a:t>
            </a:r>
          </a:p>
        </p:txBody>
      </p:sp>
    </p:spTree>
    <p:extLst>
      <p:ext uri="{BB962C8B-B14F-4D97-AF65-F5344CB8AC3E}">
        <p14:creationId xmlns:p14="http://schemas.microsoft.com/office/powerpoint/2010/main" val="274271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95534" y="982638"/>
            <a:ext cx="11873553" cy="5875361"/>
          </a:xfrm>
        </p:spPr>
        <p:txBody>
          <a:bodyPr vert="horz" lIns="91440" tIns="45720" rIns="91440" bIns="45720" rtlCol="0" anchor="t">
            <a:normAutofit fontScale="92500" lnSpcReduction="10000"/>
          </a:bodyPr>
          <a:lstStyle/>
          <a:p>
            <a:r>
              <a:rPr lang="en-GB" dirty="0"/>
              <a:t>Erskine May does not articulate the requirement for Law Officers’ consent. That such consent is required was confirmed in 1986 in the context of the  Westland Affair and is referred to in the Ministerial Code. (See </a:t>
            </a:r>
            <a:r>
              <a:rPr lang="en-GB" dirty="0">
                <a:ea typeface="Calibri"/>
                <a:cs typeface="Times New Roman"/>
              </a:rPr>
              <a:t>K.</a:t>
            </a:r>
            <a:r>
              <a:rPr lang="en-GB" dirty="0">
                <a:effectLst/>
                <a:ea typeface="Calibri"/>
                <a:cs typeface="Times New Roman"/>
              </a:rPr>
              <a:t>A. Kyriakides “The Advisory Functions of the Attorney-General” Hertfordshire Law Journal, 1(1), 73-94 at 87).</a:t>
            </a:r>
            <a:r>
              <a:rPr lang="en-GB" dirty="0">
                <a:ea typeface="Calibri"/>
                <a:cs typeface="Times New Roman"/>
              </a:rPr>
              <a:t> </a:t>
            </a:r>
            <a:endParaRPr lang="en-GB" dirty="0">
              <a:effectLst/>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It articulates the exception to the Convention in terms of circumstances in which a minister deems disclosure to be expedient, which both ignores the Law Officers consent requirement and provides very limited guidance regarding the circumstances in which disclosure may take place. </a:t>
            </a:r>
          </a:p>
          <a:p>
            <a:r>
              <a:rPr lang="en-GB" dirty="0">
                <a:effectLst/>
                <a:ea typeface="Calibri" panose="020F0502020204030204" pitchFamily="34" charset="0"/>
                <a:cs typeface="Times New Roman" panose="02020603050405020304" pitchFamily="18" charset="0"/>
              </a:rPr>
              <a:t>It </a:t>
            </a:r>
            <a:r>
              <a:rPr lang="en-GB" dirty="0">
                <a:ea typeface="Calibri" panose="020F0502020204030204" pitchFamily="34" charset="0"/>
                <a:cs typeface="Times New Roman" panose="02020603050405020304" pitchFamily="18" charset="0"/>
              </a:rPr>
              <a:t>recognises</a:t>
            </a:r>
            <a:r>
              <a:rPr lang="en-GB" dirty="0">
                <a:effectLst/>
                <a:ea typeface="Calibri" panose="020F0502020204030204" pitchFamily="34" charset="0"/>
                <a:cs typeface="Times New Roman" panose="02020603050405020304" pitchFamily="18" charset="0"/>
              </a:rPr>
              <a:t> that the Convention</a:t>
            </a:r>
            <a:r>
              <a:rPr lang="en-GB" dirty="0">
                <a:ea typeface="Calibri" panose="020F0502020204030204" pitchFamily="34" charset="0"/>
                <a:cs typeface="Times New Roman" panose="02020603050405020304" pitchFamily="18" charset="0"/>
              </a:rPr>
              <a:t> has two limbs—one preventing disclosure of the substance of Law Officers advice (we will call this the “content limb”) and one preventing disclosure of the fact that such advice has been given (we will call this the “identity limb)”. </a:t>
            </a:r>
            <a:r>
              <a:rPr lang="en-GB" b="1" dirty="0">
                <a:ea typeface="Calibri" panose="020F0502020204030204" pitchFamily="34" charset="0"/>
                <a:cs typeface="Times New Roman" panose="02020603050405020304" pitchFamily="18" charset="0"/>
              </a:rPr>
              <a:t>This presentation is only concerned with the “content limb” and its relationship with LPP. </a:t>
            </a:r>
            <a:endParaRPr lang="en-GB" b="1" dirty="0">
              <a:solidFill>
                <a:srgbClr val="FF0000"/>
              </a:solidFill>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It articulates the Convention’s rationale in equivalent terms to the Rule of Law rationale that underlies LPP.</a:t>
            </a:r>
          </a:p>
          <a:p>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dirty="0">
              <a:latin typeface="National"/>
            </a:endParaRP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4" y="0"/>
            <a:ext cx="8417013" cy="859809"/>
          </a:xfrm>
        </p:spPr>
        <p:txBody>
          <a:bodyPr>
            <a:normAutofit/>
          </a:bodyPr>
          <a:lstStyle/>
          <a:p>
            <a:pPr algn="ctr"/>
            <a:r>
              <a:rPr lang="en-GB" sz="3200" dirty="0"/>
              <a:t>The Convention: Erskine May</a:t>
            </a:r>
          </a:p>
        </p:txBody>
      </p:sp>
    </p:spTree>
    <p:extLst>
      <p:ext uri="{BB962C8B-B14F-4D97-AF65-F5344CB8AC3E}">
        <p14:creationId xmlns:p14="http://schemas.microsoft.com/office/powerpoint/2010/main" val="2196695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28E734-1FD4-7845-528B-7DD6020FA04A}"/>
              </a:ext>
            </a:extLst>
          </p:cNvPr>
          <p:cNvSpPr>
            <a:spLocks noGrp="1"/>
          </p:cNvSpPr>
          <p:nvPr>
            <p:ph idx="1"/>
          </p:nvPr>
        </p:nvSpPr>
        <p:spPr/>
        <p:txBody>
          <a:bodyPr/>
          <a:lstStyle/>
          <a:p>
            <a:r>
              <a:rPr lang="en-US" dirty="0"/>
              <a:t>In articulating the Convention, Erskine May refers to statements from both Viscount Palmerston and Lord Goldsmith.</a:t>
            </a:r>
          </a:p>
          <a:p>
            <a:pPr marL="0" indent="0">
              <a:buNone/>
            </a:pPr>
            <a:endParaRPr lang="en-US" dirty="0"/>
          </a:p>
        </p:txBody>
      </p:sp>
      <p:sp>
        <p:nvSpPr>
          <p:cNvPr id="3" name="Title 2">
            <a:extLst>
              <a:ext uri="{FF2B5EF4-FFF2-40B4-BE49-F238E27FC236}">
                <a16:creationId xmlns:a16="http://schemas.microsoft.com/office/drawing/2014/main" id="{C609107B-933B-CE2E-38E7-DC4592BA1F97}"/>
              </a:ext>
            </a:extLst>
          </p:cNvPr>
          <p:cNvSpPr>
            <a:spLocks noGrp="1"/>
          </p:cNvSpPr>
          <p:nvPr>
            <p:ph type="title"/>
          </p:nvPr>
        </p:nvSpPr>
        <p:spPr/>
        <p:txBody>
          <a:bodyPr>
            <a:normAutofit/>
          </a:bodyPr>
          <a:lstStyle/>
          <a:p>
            <a:r>
              <a:rPr lang="en-US" sz="3200" dirty="0"/>
              <a:t>Establishing precedent</a:t>
            </a:r>
          </a:p>
        </p:txBody>
      </p:sp>
    </p:spTree>
    <p:extLst>
      <p:ext uri="{BB962C8B-B14F-4D97-AF65-F5344CB8AC3E}">
        <p14:creationId xmlns:p14="http://schemas.microsoft.com/office/powerpoint/2010/main" val="4040166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6" y="1140582"/>
            <a:ext cx="11390831" cy="5717417"/>
          </a:xfrm>
        </p:spPr>
        <p:txBody>
          <a:bodyPr>
            <a:normAutofit/>
          </a:bodyPr>
          <a:lstStyle/>
          <a:p>
            <a:pPr marL="0" indent="0">
              <a:buNone/>
            </a:pPr>
            <a:r>
              <a:rPr lang="en-GB" dirty="0"/>
              <a:t>Viscount Palmerston’s statement:</a:t>
            </a:r>
          </a:p>
          <a:p>
            <a:r>
              <a:rPr lang="en-GB" dirty="0"/>
              <a:t>Articulates the rationale in terms of Law Officers’ caution “</a:t>
            </a:r>
            <a:r>
              <a:rPr lang="en-GB" dirty="0">
                <a:solidFill>
                  <a:srgbClr val="000000"/>
                </a:solidFill>
              </a:rPr>
              <a:t>Law Officers would be more cautious in expressing an opinion if they knew that it was to be laid before Parliament and the public” </a:t>
            </a:r>
            <a:r>
              <a:rPr lang="en-GB" dirty="0"/>
              <a:t>(i.e. focussing on the Law Officers caution whereas the Rule of Law Rationale focuses on client caution). </a:t>
            </a:r>
          </a:p>
          <a:p>
            <a:r>
              <a:rPr lang="en-GB" dirty="0"/>
              <a:t>Articulates the exception to the Convention in terms of Government discretion in circumstances in which disclosure is”</a:t>
            </a:r>
            <a:r>
              <a:rPr lang="en-GB" sz="2800" b="0" i="0" dirty="0">
                <a:solidFill>
                  <a:srgbClr val="000000"/>
                </a:solidFill>
                <a:effectLst/>
              </a:rPr>
              <a:t> convenient and proper for the convenience of the House”.</a:t>
            </a:r>
            <a:endParaRPr lang="en-GB" dirty="0"/>
          </a:p>
          <a:p>
            <a:r>
              <a:rPr lang="en-GB" dirty="0">
                <a:solidFill>
                  <a:srgbClr val="000000"/>
                </a:solidFill>
              </a:rPr>
              <a:t>Does not articulate a requirement re Law Officers’ consent (but the document in question had been written by the Law Officer for the purpose of being read out in Parliament by the Minister who requested it). </a:t>
            </a:r>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197290" y="0"/>
            <a:ext cx="9553432" cy="1140582"/>
          </a:xfrm>
        </p:spPr>
        <p:txBody>
          <a:bodyPr>
            <a:normAutofit/>
          </a:bodyPr>
          <a:lstStyle/>
          <a:p>
            <a:pPr algn="ctr"/>
            <a:r>
              <a:rPr lang="en-GB" sz="3200" dirty="0">
                <a:solidFill>
                  <a:srgbClr val="000000"/>
                </a:solidFill>
              </a:rPr>
              <a:t>HC Deb 17 February 1865 vol 177 cc354-355.</a:t>
            </a:r>
            <a:endParaRPr lang="en-GB" sz="3200" dirty="0"/>
          </a:p>
        </p:txBody>
      </p:sp>
    </p:spTree>
    <p:extLst>
      <p:ext uri="{BB962C8B-B14F-4D97-AF65-F5344CB8AC3E}">
        <p14:creationId xmlns:p14="http://schemas.microsoft.com/office/powerpoint/2010/main" val="30450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F31227-F05B-52CE-14DC-EC6196AC8637}"/>
              </a:ext>
            </a:extLst>
          </p:cNvPr>
          <p:cNvSpPr>
            <a:spLocks noGrp="1"/>
          </p:cNvSpPr>
          <p:nvPr>
            <p:ph idx="1"/>
          </p:nvPr>
        </p:nvSpPr>
        <p:spPr/>
        <p:txBody>
          <a:bodyPr/>
          <a:lstStyle/>
          <a:p>
            <a:r>
              <a:rPr lang="en-US" dirty="0"/>
              <a:t>Lord Goldsmith’s statement:</a:t>
            </a:r>
          </a:p>
          <a:p>
            <a:r>
              <a:rPr lang="en-GB" dirty="0">
                <a:ea typeface="Calibri" panose="020F0502020204030204" pitchFamily="34" charset="0"/>
                <a:cs typeface="Times New Roman" panose="02020603050405020304" pitchFamily="18" charset="0"/>
              </a:rPr>
              <a:t>Articulates the Convention’s rationale in equivalent terms to the Rule of Law rationale “</a:t>
            </a:r>
            <a:r>
              <a:rPr lang="en-GB" dirty="0"/>
              <a:t>This enables the Government to obtain frank and full legal advice in confidence, as everyone else can”</a:t>
            </a:r>
            <a:r>
              <a:rPr lang="en-GB" dirty="0">
                <a:ea typeface="Calibri" panose="020F0502020204030204" pitchFamily="34" charset="0"/>
                <a:cs typeface="Times New Roman" panose="02020603050405020304" pitchFamily="18" charset="0"/>
              </a:rPr>
              <a:t>.</a:t>
            </a:r>
          </a:p>
          <a:p>
            <a:r>
              <a:rPr lang="en-GB" dirty="0">
                <a:cs typeface="Times New Roman" panose="02020603050405020304" pitchFamily="18" charset="0"/>
              </a:rPr>
              <a:t>Provides more detailed guidance re the nature of those circumstances </a:t>
            </a:r>
            <a:r>
              <a:rPr lang="en-GB" dirty="0">
                <a:ea typeface="Calibri" panose="020F0502020204030204" pitchFamily="34" charset="0"/>
                <a:cs typeface="Times New Roman" panose="02020603050405020304" pitchFamily="18" charset="0"/>
              </a:rPr>
              <a:t>in which disclosure may take place “</a:t>
            </a:r>
            <a:r>
              <a:rPr lang="en-GB" dirty="0"/>
              <a:t>The exceptions to this are rare and are made where there is an overwhelming public interest in disclosure”</a:t>
            </a:r>
            <a:r>
              <a:rPr lang="en-GB" dirty="0">
                <a:cs typeface="Times New Roman" panose="02020603050405020304" pitchFamily="18" charset="0"/>
              </a:rPr>
              <a:t>.</a:t>
            </a:r>
          </a:p>
          <a:p>
            <a:r>
              <a:rPr lang="en-GB" dirty="0">
                <a:ea typeface="Calibri" panose="020F0502020204030204" pitchFamily="34" charset="0"/>
                <a:cs typeface="Times New Roman" panose="02020603050405020304" pitchFamily="18" charset="0"/>
              </a:rPr>
              <a:t> Does not refer to Law Officers’ consent. </a:t>
            </a:r>
          </a:p>
          <a:p>
            <a:endParaRPr lang="en-US" dirty="0"/>
          </a:p>
        </p:txBody>
      </p:sp>
      <p:sp>
        <p:nvSpPr>
          <p:cNvPr id="3" name="Title 2">
            <a:extLst>
              <a:ext uri="{FF2B5EF4-FFF2-40B4-BE49-F238E27FC236}">
                <a16:creationId xmlns:a16="http://schemas.microsoft.com/office/drawing/2014/main" id="{5F319AE7-4C1B-DF12-283D-00CEC4E05B6F}"/>
              </a:ext>
            </a:extLst>
          </p:cNvPr>
          <p:cNvSpPr>
            <a:spLocks noGrp="1"/>
          </p:cNvSpPr>
          <p:nvPr>
            <p:ph type="title"/>
          </p:nvPr>
        </p:nvSpPr>
        <p:spPr/>
        <p:txBody>
          <a:bodyPr>
            <a:normAutofit/>
          </a:bodyPr>
          <a:lstStyle/>
          <a:p>
            <a:r>
              <a:rPr lang="en-US" sz="3200" dirty="0"/>
              <a:t>HC Deb vol 654, col WA 279, 18 Nov 2003</a:t>
            </a:r>
          </a:p>
        </p:txBody>
      </p:sp>
    </p:spTree>
    <p:extLst>
      <p:ext uri="{BB962C8B-B14F-4D97-AF65-F5344CB8AC3E}">
        <p14:creationId xmlns:p14="http://schemas.microsoft.com/office/powerpoint/2010/main" val="224676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7" y="1296538"/>
            <a:ext cx="10515600" cy="5800298"/>
          </a:xfrm>
        </p:spPr>
        <p:txBody>
          <a:bodyPr>
            <a:normAutofit/>
          </a:bodyPr>
          <a:lstStyle/>
          <a:p>
            <a:pPr marL="457200" lvl="1" indent="0">
              <a:buNone/>
            </a:pPr>
            <a:r>
              <a:rPr lang="en-GB" sz="2800" dirty="0"/>
              <a:t>“2.13 The fact that the Law Officers have advised or have not advised and the content of their advice must not be disclosed outside Government without their authority.”</a:t>
            </a:r>
          </a:p>
          <a:p>
            <a:r>
              <a:rPr lang="en-GB" dirty="0"/>
              <a:t>The Ministerial Code does articulate the Law Officers’ consent requirement</a:t>
            </a:r>
          </a:p>
          <a:p>
            <a:r>
              <a:rPr lang="en-GB" dirty="0"/>
              <a:t>It does not make clear that the normal rule is that such disclosure will not take place.</a:t>
            </a:r>
          </a:p>
          <a:p>
            <a:r>
              <a:rPr lang="en-GB" dirty="0"/>
              <a:t> It does not provide any guidance regarding the nature of those circumstance in which the exception to the Convention is applicable. </a:t>
            </a:r>
          </a:p>
          <a:p>
            <a:endParaRPr lang="en-GB" sz="2800"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3" y="-33010"/>
            <a:ext cx="8417013" cy="1543323"/>
          </a:xfrm>
        </p:spPr>
        <p:txBody>
          <a:bodyPr>
            <a:normAutofit/>
          </a:bodyPr>
          <a:lstStyle/>
          <a:p>
            <a:pPr algn="ctr"/>
            <a:r>
              <a:rPr lang="en-GB" sz="3200" dirty="0"/>
              <a:t>The Ministerial Code</a:t>
            </a:r>
          </a:p>
        </p:txBody>
      </p:sp>
      <p:sp>
        <p:nvSpPr>
          <p:cNvPr id="7" name="Rectangle 3">
            <a:extLst>
              <a:ext uri="{FF2B5EF4-FFF2-40B4-BE49-F238E27FC236}">
                <a16:creationId xmlns:a16="http://schemas.microsoft.com/office/drawing/2014/main" id="{391A1985-B6F6-47DA-84E5-C3BDA79B486C}"/>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
        <p:nvSpPr>
          <p:cNvPr id="8" name="Rectangle 4">
            <a:extLst>
              <a:ext uri="{FF2B5EF4-FFF2-40B4-BE49-F238E27FC236}">
                <a16:creationId xmlns:a16="http://schemas.microsoft.com/office/drawing/2014/main" id="{296BAB71-812F-44B4-BCA7-B8FDEA94FF46}"/>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Tree>
    <p:extLst>
      <p:ext uri="{BB962C8B-B14F-4D97-AF65-F5344CB8AC3E}">
        <p14:creationId xmlns:p14="http://schemas.microsoft.com/office/powerpoint/2010/main" val="199313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9DC83-1331-4BB7-88CE-BE429FAF04A5}"/>
              </a:ext>
            </a:extLst>
          </p:cNvPr>
          <p:cNvSpPr>
            <a:spLocks noGrp="1"/>
          </p:cNvSpPr>
          <p:nvPr>
            <p:ph idx="1"/>
          </p:nvPr>
        </p:nvSpPr>
        <p:spPr>
          <a:xfrm>
            <a:off x="455426" y="1351128"/>
            <a:ext cx="10872216" cy="6155141"/>
          </a:xfrm>
        </p:spPr>
        <p:txBody>
          <a:bodyPr vert="horz" lIns="91440" tIns="45720" rIns="91440" bIns="45720" rtlCol="0" anchor="t">
            <a:normAutofit/>
          </a:bodyPr>
          <a:lstStyle/>
          <a:p>
            <a:pPr marL="457200" lvl="1" indent="0">
              <a:buNone/>
            </a:pPr>
            <a:r>
              <a:rPr lang="en-GB" dirty="0"/>
              <a:t>“6.9 The fact that the Law Officers have advised, or have not advised, and the content of their advice may not be disclosed outside government without their authority. The Law Officers’ advice to government is subject to legal professional privilege (LPP) and is confidential”. </a:t>
            </a:r>
          </a:p>
          <a:p>
            <a:r>
              <a:rPr lang="en-GB" sz="2400" dirty="0"/>
              <a:t>Like the Ministerial Code, the Cabinet Manual articulates the Law Officers’ consent requirement, but does not make clear that the normal rule is that such disclosure will not take place and does not provide any guidance regarding the nature of those circumstances in which the exception to the Convention is applicable. </a:t>
            </a:r>
          </a:p>
          <a:p>
            <a:r>
              <a:rPr lang="en-GB" sz="2400" dirty="0"/>
              <a:t>It does provide patent recognition of the operation of LPP in the context of Law Officers’ advice to Government. This aligns with our view, below, that the content limb of the Convention concerns waiver of LPP.</a:t>
            </a:r>
            <a:endParaRPr lang="en-GB" sz="2400" dirty="0">
              <a:cs typeface="Arial"/>
            </a:endParaRPr>
          </a:p>
          <a:p>
            <a:endParaRPr lang="en-GB" sz="2800" dirty="0"/>
          </a:p>
        </p:txBody>
      </p:sp>
      <p:sp>
        <p:nvSpPr>
          <p:cNvPr id="4" name="Title 3">
            <a:extLst>
              <a:ext uri="{FF2B5EF4-FFF2-40B4-BE49-F238E27FC236}">
                <a16:creationId xmlns:a16="http://schemas.microsoft.com/office/drawing/2014/main" id="{D755523B-D5D5-4183-8015-1C4552867057}"/>
              </a:ext>
            </a:extLst>
          </p:cNvPr>
          <p:cNvSpPr>
            <a:spLocks noGrp="1"/>
          </p:cNvSpPr>
          <p:nvPr>
            <p:ph type="title"/>
          </p:nvPr>
        </p:nvSpPr>
        <p:spPr>
          <a:xfrm>
            <a:off x="2554013" y="-33009"/>
            <a:ext cx="8417013" cy="1384138"/>
          </a:xfrm>
        </p:spPr>
        <p:txBody>
          <a:bodyPr>
            <a:normAutofit/>
          </a:bodyPr>
          <a:lstStyle/>
          <a:p>
            <a:pPr algn="ctr"/>
            <a:r>
              <a:rPr lang="en-GB" sz="3200" dirty="0"/>
              <a:t>The Cabinet Manual—the Convention</a:t>
            </a:r>
          </a:p>
        </p:txBody>
      </p:sp>
      <p:sp>
        <p:nvSpPr>
          <p:cNvPr id="7" name="Rectangle 3">
            <a:extLst>
              <a:ext uri="{FF2B5EF4-FFF2-40B4-BE49-F238E27FC236}">
                <a16:creationId xmlns:a16="http://schemas.microsoft.com/office/drawing/2014/main" id="{391A1985-B6F6-47DA-84E5-C3BDA79B486C}"/>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
        <p:nvSpPr>
          <p:cNvPr id="8" name="Rectangle 4">
            <a:extLst>
              <a:ext uri="{FF2B5EF4-FFF2-40B4-BE49-F238E27FC236}">
                <a16:creationId xmlns:a16="http://schemas.microsoft.com/office/drawing/2014/main" id="{296BAB71-812F-44B4-BCA7-B8FDEA94FF46}"/>
              </a:ext>
            </a:extLst>
          </p:cNvPr>
          <p:cNvSpPr>
            <a:spLocks noChangeArrowheads="1"/>
          </p:cNvSpPr>
          <p:nvPr/>
        </p:nvSpPr>
        <p:spPr bwMode="auto">
          <a:xfrm>
            <a:off x="0" y="-3301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800" dirty="0"/>
          </a:p>
        </p:txBody>
      </p:sp>
    </p:spTree>
    <p:extLst>
      <p:ext uri="{BB962C8B-B14F-4D97-AF65-F5344CB8AC3E}">
        <p14:creationId xmlns:p14="http://schemas.microsoft.com/office/powerpoint/2010/main" val="2565304210"/>
      </p:ext>
    </p:extLst>
  </p:cSld>
  <p:clrMapOvr>
    <a:masterClrMapping/>
  </p:clrMapOvr>
</p:sld>
</file>

<file path=ppt/theme/theme1.xml><?xml version="1.0" encoding="utf-8"?>
<a:theme xmlns:a="http://schemas.openxmlformats.org/drawingml/2006/main" name="White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41FE97CE-4D24-4C13-97FB-C23CE467486D}"/>
    </a:ext>
  </a:extLst>
</a:theme>
</file>

<file path=ppt/theme/theme2.xml><?xml version="1.0" encoding="utf-8"?>
<a:theme xmlns:a="http://schemas.openxmlformats.org/drawingml/2006/main" name="Black Title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03D2DFFF-9D15-496E-BC59-BB2E6179489C}"/>
    </a:ext>
  </a:extLst>
</a:theme>
</file>

<file path=ppt/theme/theme3.xml><?xml version="1.0" encoding="utf-8"?>
<a:theme xmlns:a="http://schemas.openxmlformats.org/drawingml/2006/main" name="White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DA40DCDE-2D41-450F-A391-4502A119F902}"/>
    </a:ext>
  </a:extLst>
</a:theme>
</file>

<file path=ppt/theme/theme4.xml><?xml version="1.0" encoding="utf-8"?>
<a:theme xmlns:a="http://schemas.openxmlformats.org/drawingml/2006/main" name="Black Content Slid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 New PowerPoint ARIAL Template v1.1 27.02 [Read-Only]" id="{315BE592-D111-4BDC-B31E-64D43C3BB575}" vid="{5E782D2A-B8EE-403C-B5FC-014307A1E08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ImageCreateDate xmlns="60C11AE1-E3BF-4593-8A2B-CE8459EEB745" xsi:nil="true"/>
    <PublishingStartDate xmlns="http://schemas.microsoft.com/sharepoint/v3"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7503B588C566E0468339CA50D14C7C96" ma:contentTypeVersion="2" ma:contentTypeDescription="Upload an image." ma:contentTypeScope="" ma:versionID="e95fca7b813fdeb7d47f14c0b49dfdd8">
  <xsd:schema xmlns:xsd="http://www.w3.org/2001/XMLSchema" xmlns:xs="http://www.w3.org/2001/XMLSchema" xmlns:p="http://schemas.microsoft.com/office/2006/metadata/properties" xmlns:ns1="http://schemas.microsoft.com/sharepoint/v3" xmlns:ns2="60C11AE1-E3BF-4593-8A2B-CE8459EEB745" xmlns:ns3="http://schemas.microsoft.com/sharepoint/v3/fields" targetNamespace="http://schemas.microsoft.com/office/2006/metadata/properties" ma:root="true" ma:fieldsID="b4bd68e83fa0ec4de9ea96869bdd3ba8" ns1:_="" ns2:_="" ns3:_="">
    <xsd:import namespace="http://schemas.microsoft.com/sharepoint/v3"/>
    <xsd:import namespace="60C11AE1-E3BF-4593-8A2B-CE8459EEB74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internalName="PublishingStartDate">
      <xsd:simpleType>
        <xsd:restriction base="dms:Unknown"/>
      </xsd:simpleType>
    </xsd:element>
    <xsd:element name="PublishingExpirationDate" ma:index="28"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C11AE1-E3BF-4593-8A2B-CE8459EEB74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1928B8-4EE3-44E3-A3DA-589E26844FC6}">
  <ds:schemaRefs>
    <ds:schemaRef ds:uri="http://schemas.microsoft.com/sharepoint/v3/contenttype/forms"/>
  </ds:schemaRefs>
</ds:datastoreItem>
</file>

<file path=customXml/itemProps2.xml><?xml version="1.0" encoding="utf-8"?>
<ds:datastoreItem xmlns:ds="http://schemas.openxmlformats.org/officeDocument/2006/customXml" ds:itemID="{6D5DB007-3F72-46CD-9C65-144C36337EF5}">
  <ds:schemaRefs>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60C11AE1-E3BF-4593-8A2B-CE8459EEB745"/>
    <ds:schemaRef ds:uri="http://schemas.microsoft.com/sharepoint/v3/fields"/>
    <ds:schemaRef ds:uri="http://schemas.microsoft.com/sharepoint/v3"/>
    <ds:schemaRef ds:uri="http://purl.org/dc/dcmitype/"/>
  </ds:schemaRefs>
</ds:datastoreItem>
</file>

<file path=customXml/itemProps3.xml><?xml version="1.0" encoding="utf-8"?>
<ds:datastoreItem xmlns:ds="http://schemas.openxmlformats.org/officeDocument/2006/customXml" ds:itemID="{EA5B94C8-6548-4533-BC10-D9078480D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C11AE1-E3BF-4593-8A2B-CE8459EEB745"/>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 New PowerPoint ARIAL Template v1.1 27.02</Template>
  <TotalTime>5948</TotalTime>
  <Words>3410</Words>
  <Application>Microsoft Office PowerPoint</Application>
  <PresentationFormat>Widescreen</PresentationFormat>
  <Paragraphs>114</Paragraphs>
  <Slides>25</Slides>
  <Notes>0</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White Title Slide</vt:lpstr>
      <vt:lpstr>Black Title Slide</vt:lpstr>
      <vt:lpstr>White Content Slide</vt:lpstr>
      <vt:lpstr>Black Content Slide</vt:lpstr>
      <vt:lpstr>Legal Professional Privilege and the Law Officers’ Convention</vt:lpstr>
      <vt:lpstr>Introduction</vt:lpstr>
      <vt:lpstr>The Convention: Erskine May Para 21.27 </vt:lpstr>
      <vt:lpstr>The Convention: Erskine May</vt:lpstr>
      <vt:lpstr>Establishing precedent</vt:lpstr>
      <vt:lpstr>HC Deb 17 February 1865 vol 177 cc354-355.</vt:lpstr>
      <vt:lpstr>HC Deb vol 654, col WA 279, 18 Nov 2003</vt:lpstr>
      <vt:lpstr>The Ministerial Code</vt:lpstr>
      <vt:lpstr>The Cabinet Manual—the Convention</vt:lpstr>
      <vt:lpstr>The Scottish Ministerial Code</vt:lpstr>
      <vt:lpstr>The Scottish Ministerial Code</vt:lpstr>
      <vt:lpstr>The Scottish Ministerial Code</vt:lpstr>
      <vt:lpstr>The Content Limb of the Convention and LPP</vt:lpstr>
      <vt:lpstr>The Convention’s Rationale</vt:lpstr>
      <vt:lpstr>The Convention’s Rationale – Limiting the clients’ ability to waive LPP. </vt:lpstr>
      <vt:lpstr>The Convention’s Rationale - Limiting the clients’ ability to waive LPP. </vt:lpstr>
      <vt:lpstr> </vt:lpstr>
      <vt:lpstr>The Convention’s Rationale - Limiting the clients’ ability to waive LPP</vt:lpstr>
      <vt:lpstr>The Nature of the Exception to the Convention.</vt:lpstr>
      <vt:lpstr>The Nature of the Exception to the Convention.</vt:lpstr>
      <vt:lpstr> Letter from Deputy First Minister to the Committee on the Scottish Government Handling of Harassment Complaints Sept 7 2020 </vt:lpstr>
      <vt:lpstr>No Adjudicative Mechanism</vt:lpstr>
      <vt:lpstr>Motions for Return/Contempt </vt:lpstr>
      <vt:lpstr>Conclusion</vt:lpstr>
      <vt:lpstr>Draft Ministerial Code</vt:lpstr>
    </vt:vector>
  </TitlesOfParts>
  <Company>Northumbria University at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PowerPoint Template</dc:title>
  <dc:creator>M Stockdale</dc:creator>
  <cp:keywords/>
  <dc:description/>
  <cp:lastModifiedBy>M Stockdale</cp:lastModifiedBy>
  <cp:revision>118</cp:revision>
  <dcterms:created xsi:type="dcterms:W3CDTF">2018-07-20T10:51:38Z</dcterms:created>
  <dcterms:modified xsi:type="dcterms:W3CDTF">2022-07-14T14:32:48Z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0x0101009148F5A04DDD49CBA7127AADA5FB792B00AADE34325A8B49CDA8BB4DB53328F214007503B588C566E0468339CA50D14C7C96</vt:lpwstr>
  </property>
</Properties>
</file>