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03" r:id="rId5"/>
    <p:sldMasterId id="2147483648" r:id="rId6"/>
    <p:sldMasterId id="2147483682" r:id="rId7"/>
  </p:sldMasterIdLst>
  <p:notesMasterIdLst>
    <p:notesMasterId r:id="rId22"/>
  </p:notesMasterIdLst>
  <p:sldIdLst>
    <p:sldId id="258" r:id="rId8"/>
    <p:sldId id="267" r:id="rId9"/>
    <p:sldId id="260" r:id="rId10"/>
    <p:sldId id="268" r:id="rId11"/>
    <p:sldId id="272" r:id="rId12"/>
    <p:sldId id="262" r:id="rId13"/>
    <p:sldId id="274" r:id="rId14"/>
    <p:sldId id="273" r:id="rId15"/>
    <p:sldId id="276" r:id="rId16"/>
    <p:sldId id="277" r:id="rId17"/>
    <p:sldId id="278" r:id="rId18"/>
    <p:sldId id="279" r:id="rId19"/>
    <p:sldId id="280"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7" autoAdjust="0"/>
    <p:restoredTop sz="71848" autoAdjust="0"/>
  </p:normalViewPr>
  <p:slideViewPr>
    <p:cSldViewPr snapToGrid="0">
      <p:cViewPr varScale="1">
        <p:scale>
          <a:sx n="42" d="100"/>
          <a:sy n="42" d="100"/>
        </p:scale>
        <p:origin x="1416" y="54"/>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205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39F2D-2C6D-4DE8-AF03-44B950F7AF50}" type="datetimeFigureOut">
              <a:rPr lang="en-GB" smtClean="0"/>
              <a:t>29/06/2018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96955-19C8-447B-9AC7-DE00E46E6816}" type="slidenum">
              <a:rPr lang="en-GB" smtClean="0"/>
              <a:t>‹#›</a:t>
            </a:fld>
            <a:endParaRPr lang="en-GB"/>
          </a:p>
        </p:txBody>
      </p:sp>
    </p:spTree>
    <p:extLst>
      <p:ext uri="{BB962C8B-B14F-4D97-AF65-F5344CB8AC3E}">
        <p14:creationId xmlns:p14="http://schemas.microsoft.com/office/powerpoint/2010/main" val="41477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1</a:t>
            </a:fld>
            <a:endParaRPr lang="en-GB"/>
          </a:p>
        </p:txBody>
      </p:sp>
    </p:spTree>
    <p:extLst>
      <p:ext uri="{BB962C8B-B14F-4D97-AF65-F5344CB8AC3E}">
        <p14:creationId xmlns:p14="http://schemas.microsoft.com/office/powerpoint/2010/main" val="144506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96955-19C8-447B-9AC7-DE00E46E6816}" type="slidenum">
              <a:rPr lang="en-GB" smtClean="0"/>
              <a:t>10</a:t>
            </a:fld>
            <a:endParaRPr lang="en-GB"/>
          </a:p>
        </p:txBody>
      </p:sp>
    </p:spTree>
    <p:extLst>
      <p:ext uri="{BB962C8B-B14F-4D97-AF65-F5344CB8AC3E}">
        <p14:creationId xmlns:p14="http://schemas.microsoft.com/office/powerpoint/2010/main" val="291510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96955-19C8-447B-9AC7-DE00E46E6816}" type="slidenum">
              <a:rPr lang="en-GB" smtClean="0"/>
              <a:t>11</a:t>
            </a:fld>
            <a:endParaRPr lang="en-GB"/>
          </a:p>
        </p:txBody>
      </p:sp>
    </p:spTree>
    <p:extLst>
      <p:ext uri="{BB962C8B-B14F-4D97-AF65-F5344CB8AC3E}">
        <p14:creationId xmlns:p14="http://schemas.microsoft.com/office/powerpoint/2010/main" val="1267546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96955-19C8-447B-9AC7-DE00E46E6816}" type="slidenum">
              <a:rPr lang="en-GB" smtClean="0"/>
              <a:t>14</a:t>
            </a:fld>
            <a:endParaRPr lang="en-GB"/>
          </a:p>
        </p:txBody>
      </p:sp>
    </p:spTree>
    <p:extLst>
      <p:ext uri="{BB962C8B-B14F-4D97-AF65-F5344CB8AC3E}">
        <p14:creationId xmlns:p14="http://schemas.microsoft.com/office/powerpoint/2010/main" val="352944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32996955-19C8-447B-9AC7-DE00E46E6816}" type="slidenum">
              <a:rPr lang="en-GB" smtClean="0"/>
              <a:t>2</a:t>
            </a:fld>
            <a:endParaRPr lang="en-GB"/>
          </a:p>
        </p:txBody>
      </p:sp>
    </p:spTree>
    <p:extLst>
      <p:ext uri="{BB962C8B-B14F-4D97-AF65-F5344CB8AC3E}">
        <p14:creationId xmlns:p14="http://schemas.microsoft.com/office/powerpoint/2010/main" val="168701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96955-19C8-447B-9AC7-DE00E46E6816}" type="slidenum">
              <a:rPr lang="en-GB" smtClean="0"/>
              <a:t>3</a:t>
            </a:fld>
            <a:endParaRPr lang="en-GB"/>
          </a:p>
        </p:txBody>
      </p:sp>
    </p:spTree>
    <p:extLst>
      <p:ext uri="{BB962C8B-B14F-4D97-AF65-F5344CB8AC3E}">
        <p14:creationId xmlns:p14="http://schemas.microsoft.com/office/powerpoint/2010/main" val="332491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2996955-19C8-447B-9AC7-DE00E46E6816}" type="slidenum">
              <a:rPr lang="en-GB" smtClean="0"/>
              <a:t>4</a:t>
            </a:fld>
            <a:endParaRPr lang="en-GB"/>
          </a:p>
        </p:txBody>
      </p:sp>
    </p:spTree>
    <p:extLst>
      <p:ext uri="{BB962C8B-B14F-4D97-AF65-F5344CB8AC3E}">
        <p14:creationId xmlns:p14="http://schemas.microsoft.com/office/powerpoint/2010/main" val="47975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96955-19C8-447B-9AC7-DE00E46E6816}" type="slidenum">
              <a:rPr lang="en-GB" smtClean="0"/>
              <a:t>5</a:t>
            </a:fld>
            <a:endParaRPr lang="en-GB"/>
          </a:p>
        </p:txBody>
      </p:sp>
    </p:spTree>
    <p:extLst>
      <p:ext uri="{BB962C8B-B14F-4D97-AF65-F5344CB8AC3E}">
        <p14:creationId xmlns:p14="http://schemas.microsoft.com/office/powerpoint/2010/main" val="236465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2996955-19C8-447B-9AC7-DE00E46E6816}" type="slidenum">
              <a:rPr lang="en-GB" smtClean="0"/>
              <a:t>6</a:t>
            </a:fld>
            <a:endParaRPr lang="en-GB"/>
          </a:p>
        </p:txBody>
      </p:sp>
    </p:spTree>
    <p:extLst>
      <p:ext uri="{BB962C8B-B14F-4D97-AF65-F5344CB8AC3E}">
        <p14:creationId xmlns:p14="http://schemas.microsoft.com/office/powerpoint/2010/main" val="228574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96955-19C8-447B-9AC7-DE00E46E6816}" type="slidenum">
              <a:rPr lang="en-GB" smtClean="0"/>
              <a:t>7</a:t>
            </a:fld>
            <a:endParaRPr lang="en-GB"/>
          </a:p>
        </p:txBody>
      </p:sp>
    </p:spTree>
    <p:extLst>
      <p:ext uri="{BB962C8B-B14F-4D97-AF65-F5344CB8AC3E}">
        <p14:creationId xmlns:p14="http://schemas.microsoft.com/office/powerpoint/2010/main" val="257598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96955-19C8-447B-9AC7-DE00E46E6816}" type="slidenum">
              <a:rPr lang="en-GB" smtClean="0"/>
              <a:t>8</a:t>
            </a:fld>
            <a:endParaRPr lang="en-GB"/>
          </a:p>
        </p:txBody>
      </p:sp>
    </p:spTree>
    <p:extLst>
      <p:ext uri="{BB962C8B-B14F-4D97-AF65-F5344CB8AC3E}">
        <p14:creationId xmlns:p14="http://schemas.microsoft.com/office/powerpoint/2010/main" val="43511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2996955-19C8-447B-9AC7-DE00E46E6816}" type="slidenum">
              <a:rPr lang="en-GB" smtClean="0"/>
              <a:t>9</a:t>
            </a:fld>
            <a:endParaRPr lang="en-GB"/>
          </a:p>
        </p:txBody>
      </p:sp>
    </p:spTree>
    <p:extLst>
      <p:ext uri="{BB962C8B-B14F-4D97-AF65-F5344CB8AC3E}">
        <p14:creationId xmlns:p14="http://schemas.microsoft.com/office/powerpoint/2010/main" val="2090965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 Title Slide no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29/06/2018</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spTree>
    <p:extLst>
      <p:ext uri="{BB962C8B-B14F-4D97-AF65-F5344CB8AC3E}">
        <p14:creationId xmlns:p14="http://schemas.microsoft.com/office/powerpoint/2010/main" val="301580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5427" y="6356350"/>
            <a:ext cx="2743200" cy="365125"/>
          </a:xfrm>
        </p:spPr>
        <p:txBody>
          <a:bodyPr/>
          <a:lstStyle/>
          <a:p>
            <a:fld id="{1370C4FA-0DA2-470F-BFEF-56E857E51CBE}"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7"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8"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Tree>
    <p:extLst>
      <p:ext uri="{BB962C8B-B14F-4D97-AF65-F5344CB8AC3E}">
        <p14:creationId xmlns:p14="http://schemas.microsoft.com/office/powerpoint/2010/main" val="252943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ite Logo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153068989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032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1972" y="411771"/>
            <a:ext cx="1558109" cy="472771"/>
          </a:xfrm>
          <a:prstGeom prst="rect">
            <a:avLst/>
          </a:prstGeom>
        </p:spPr>
      </p:pic>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29/06/2018</a:t>
            </a:fld>
            <a:endParaRPr lang="en-GB"/>
          </a:p>
        </p:txBody>
      </p:sp>
      <p:sp>
        <p:nvSpPr>
          <p:cNvPr id="15"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70818361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Logo Lef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29/06/2018</a:t>
            </a:fld>
            <a:endParaRPr lang="en-GB"/>
          </a:p>
        </p:txBody>
      </p:sp>
      <p:sp>
        <p:nvSpPr>
          <p:cNvPr id="8" name="Title Placeholder 1"/>
          <p:cNvSpPr>
            <a:spLocks noGrp="1"/>
          </p:cNvSpPr>
          <p:nvPr>
            <p:ph type="title"/>
          </p:nvPr>
        </p:nvSpPr>
        <p:spPr>
          <a:xfrm>
            <a:off x="2554013" y="41177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509291"/>
            <a:ext cx="1558109" cy="472771"/>
          </a:xfrm>
          <a:prstGeom prst="rect">
            <a:avLst/>
          </a:prstGeom>
        </p:spPr>
      </p:pic>
    </p:spTree>
    <p:extLst>
      <p:ext uri="{BB962C8B-B14F-4D97-AF65-F5344CB8AC3E}">
        <p14:creationId xmlns:p14="http://schemas.microsoft.com/office/powerpoint/2010/main" val="32619372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Slides bot LOGO no TOT ">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9074" y="5940577"/>
            <a:ext cx="1558109" cy="472771"/>
          </a:xfrm>
          <a:prstGeom prst="rect">
            <a:avLst/>
          </a:prstGeom>
        </p:spPr>
      </p:pic>
      <p:sp>
        <p:nvSpPr>
          <p:cNvPr id="13"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29/06/2018</a:t>
            </a:fld>
            <a:endParaRPr lang="en-GB"/>
          </a:p>
        </p:txBody>
      </p:sp>
      <p:sp>
        <p:nvSpPr>
          <p:cNvPr id="14" name="Title Placeholder 1"/>
          <p:cNvSpPr>
            <a:spLocks noGrp="1"/>
          </p:cNvSpPr>
          <p:nvPr>
            <p:ph type="title"/>
          </p:nvPr>
        </p:nvSpPr>
        <p:spPr>
          <a:xfrm>
            <a:off x="455427" y="411771"/>
            <a:ext cx="1126175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249549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White Slides TOT &amp; LOGO">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7297" y="268633"/>
            <a:ext cx="1558109" cy="47277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8441" y="6299109"/>
            <a:ext cx="2300152" cy="479606"/>
          </a:xfrm>
          <a:prstGeom prst="rect">
            <a:avLst/>
          </a:prstGeom>
        </p:spPr>
      </p:pic>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29/06/2018</a:t>
            </a:fld>
            <a:endParaRPr lang="en-GB"/>
          </a:p>
        </p:txBody>
      </p:sp>
      <p:sp>
        <p:nvSpPr>
          <p:cNvPr id="15"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874414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Slides Section Break Sho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70C4FA-0DA2-470F-BFEF-56E857E51CBE}" type="datetimeFigureOut">
              <a:rPr lang="en-GB" smtClean="0"/>
              <a:t>29/06/2018</a:t>
            </a:fld>
            <a:endParaRPr lang="en-GB"/>
          </a:p>
        </p:txBody>
      </p:sp>
      <p:sp>
        <p:nvSpPr>
          <p:cNvPr id="4" name="Footer Placeholder 3"/>
          <p:cNvSpPr>
            <a:spLocks noGrp="1"/>
          </p:cNvSpPr>
          <p:nvPr>
            <p:ph type="ftr" sz="quarter" idx="11"/>
          </p:nvPr>
        </p:nvSpPr>
        <p:spPr/>
        <p:txBody>
          <a:bodyPr/>
          <a:lstStyle/>
          <a:p>
            <a:endParaRPr lang="en-GB"/>
          </a:p>
        </p:txBody>
      </p:sp>
      <p:sp>
        <p:nvSpPr>
          <p:cNvPr id="5"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
        <p:nvSpPr>
          <p:cNvPr id="6"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9637" y="426293"/>
            <a:ext cx="1558109" cy="472771"/>
          </a:xfrm>
          <a:prstGeom prst="rect">
            <a:avLst/>
          </a:prstGeom>
        </p:spPr>
      </p:pic>
    </p:spTree>
    <p:extLst>
      <p:ext uri="{BB962C8B-B14F-4D97-AF65-F5344CB8AC3E}">
        <p14:creationId xmlns:p14="http://schemas.microsoft.com/office/powerpoint/2010/main" val="1333067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4" name="Date Placeholder 3"/>
          <p:cNvSpPr>
            <a:spLocks noGrp="1"/>
          </p:cNvSpPr>
          <p:nvPr>
            <p:ph type="dt" sz="half" idx="10"/>
          </p:nvPr>
        </p:nvSpPr>
        <p:spPr/>
        <p:txBody>
          <a:bodyPr/>
          <a:lstStyle/>
          <a:p>
            <a:fld id="{1370C4FA-0DA2-470F-BFEF-56E857E51CBE}"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9"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509291"/>
            <a:ext cx="1558109" cy="472771"/>
          </a:xfrm>
          <a:prstGeom prst="rect">
            <a:avLst/>
          </a:prstGeom>
        </p:spPr>
      </p:pic>
    </p:spTree>
    <p:extLst>
      <p:ext uri="{BB962C8B-B14F-4D97-AF65-F5344CB8AC3E}">
        <p14:creationId xmlns:p14="http://schemas.microsoft.com/office/powerpoint/2010/main" val="1869633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hite Logo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237902011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White Title Slide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29/06/2018</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4696" y="5968092"/>
            <a:ext cx="2296304" cy="478804"/>
          </a:xfrm>
          <a:prstGeom prst="rect">
            <a:avLst/>
          </a:prstGeom>
        </p:spPr>
      </p:pic>
    </p:spTree>
    <p:extLst>
      <p:ext uri="{BB962C8B-B14F-4D97-AF65-F5344CB8AC3E}">
        <p14:creationId xmlns:p14="http://schemas.microsoft.com/office/powerpoint/2010/main" val="215778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245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lack Title Slide no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29/06/2018</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spTree>
    <p:extLst>
      <p:ext uri="{BB962C8B-B14F-4D97-AF65-F5344CB8AC3E}">
        <p14:creationId xmlns:p14="http://schemas.microsoft.com/office/powerpoint/2010/main" val="276274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lack Title Slide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29/06/2018</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0848" y="5980132"/>
            <a:ext cx="2300152" cy="479606"/>
          </a:xfrm>
          <a:prstGeom prst="rect">
            <a:avLst/>
          </a:prstGeom>
        </p:spPr>
      </p:pic>
    </p:spTree>
    <p:extLst>
      <p:ext uri="{BB962C8B-B14F-4D97-AF65-F5344CB8AC3E}">
        <p14:creationId xmlns:p14="http://schemas.microsoft.com/office/powerpoint/2010/main" val="387967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lides no TO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29/06/2018</a:t>
            </a:fld>
            <a:endParaRPr lang="en-GB"/>
          </a:p>
        </p:txBody>
      </p:sp>
      <p:sp>
        <p:nvSpPr>
          <p:cNvPr id="9"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53469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lides bot LOGO no TOT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5379" y="5939146"/>
            <a:ext cx="1567542" cy="475633"/>
          </a:xfrm>
          <a:prstGeom prst="rect">
            <a:avLst/>
          </a:prstGeom>
        </p:spPr>
      </p:pic>
      <p:sp>
        <p:nvSpPr>
          <p:cNvPr id="7" name="Text Placeholder 2"/>
          <p:cNvSpPr>
            <a:spLocks noGrp="1"/>
          </p:cNvSpPr>
          <p:nvPr>
            <p:ph idx="1"/>
          </p:nvPr>
        </p:nvSpPr>
        <p:spPr>
          <a:xfrm>
            <a:off x="455427" y="1825625"/>
            <a:ext cx="11261756" cy="3947854"/>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29/06/2018</a:t>
            </a:fld>
            <a:endParaRPr lang="en-GB"/>
          </a:p>
        </p:txBody>
      </p:sp>
      <p:sp>
        <p:nvSpPr>
          <p:cNvPr id="9" name="Title Placeholder 1"/>
          <p:cNvSpPr>
            <a:spLocks noGrp="1"/>
          </p:cNvSpPr>
          <p:nvPr>
            <p:ph type="title"/>
          </p:nvPr>
        </p:nvSpPr>
        <p:spPr>
          <a:xfrm>
            <a:off x="455427" y="411771"/>
            <a:ext cx="1127749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6798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Slides TOT &amp;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362" y="6299510"/>
            <a:ext cx="2296304" cy="4788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29/06/2018</a:t>
            </a:fld>
            <a:endParaRPr lang="en-GB"/>
          </a:p>
        </p:txBody>
      </p:sp>
      <p:sp>
        <p:nvSpPr>
          <p:cNvPr id="11"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6359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Slides no TOT Logo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29/06/2018</a:t>
            </a:fld>
            <a:endParaRPr lang="en-GB"/>
          </a:p>
        </p:txBody>
      </p:sp>
      <p:sp>
        <p:nvSpPr>
          <p:cNvPr id="9" name="Title Placeholder 1"/>
          <p:cNvSpPr>
            <a:spLocks noGrp="1"/>
          </p:cNvSpPr>
          <p:nvPr>
            <p:ph type="title"/>
          </p:nvPr>
        </p:nvSpPr>
        <p:spPr>
          <a:xfrm>
            <a:off x="2554013" y="41177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441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lides Section Break Shor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6" name="Date Placeholder 2"/>
          <p:cNvSpPr>
            <a:spLocks noGrp="1"/>
          </p:cNvSpPr>
          <p:nvPr>
            <p:ph type="dt" sz="half" idx="10"/>
          </p:nvPr>
        </p:nvSpPr>
        <p:spPr>
          <a:xfrm>
            <a:off x="455427" y="6356350"/>
            <a:ext cx="2743200" cy="365125"/>
          </a:xfrm>
        </p:spPr>
        <p:txBody>
          <a:bodyPr/>
          <a:lstStyle/>
          <a:p>
            <a:fld id="{1370C4FA-0DA2-470F-BFEF-56E857E51CBE}" type="datetimeFigureOut">
              <a:rPr lang="en-GB" smtClean="0"/>
              <a:t>29/06/2018</a:t>
            </a:fld>
            <a:endParaRPr lang="en-GB"/>
          </a:p>
        </p:txBody>
      </p:sp>
      <p:sp>
        <p:nvSpPr>
          <p:cNvPr id="9"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12"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Tree>
    <p:extLst>
      <p:ext uri="{BB962C8B-B14F-4D97-AF65-F5344CB8AC3E}">
        <p14:creationId xmlns:p14="http://schemas.microsoft.com/office/powerpoint/2010/main" val="4059473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7.png"/><Relationship Id="rId5" Type="http://schemas.openxmlformats.org/officeDocument/2006/relationships/slideLayout" Target="../slideLayouts/slideLayout17.xml"/><Relationship Id="rId10"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29/06/2018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2947" y="504410"/>
            <a:ext cx="2614451" cy="793292"/>
          </a:xfrm>
          <a:prstGeom prst="rect">
            <a:avLst/>
          </a:prstGeom>
        </p:spPr>
      </p:pic>
    </p:spTree>
    <p:extLst>
      <p:ext uri="{BB962C8B-B14F-4D97-AF65-F5344CB8AC3E}">
        <p14:creationId xmlns:p14="http://schemas.microsoft.com/office/powerpoint/2010/main" val="2582104768"/>
      </p:ext>
    </p:extLst>
  </p:cSld>
  <p:clrMap bg1="lt1" tx1="dk1" bg2="lt2" tx2="dk2" accent1="accent1" accent2="accent2" accent3="accent3" accent4="accent4" accent5="accent5" accent6="accent6" hlink="hlink" folHlink="folHlink"/>
  <p:sldLayoutIdLst>
    <p:sldLayoutId id="2147483705"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29/06/2018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2950" y="504410"/>
            <a:ext cx="2614448" cy="793293"/>
          </a:xfrm>
          <a:prstGeom prst="rect">
            <a:avLst/>
          </a:prstGeom>
        </p:spPr>
      </p:pic>
    </p:spTree>
    <p:extLst>
      <p:ext uri="{BB962C8B-B14F-4D97-AF65-F5344CB8AC3E}">
        <p14:creationId xmlns:p14="http://schemas.microsoft.com/office/powerpoint/2010/main" val="3498922393"/>
      </p:ext>
    </p:extLst>
  </p:cSld>
  <p:clrMap bg1="dk1" tx1="lt1" bg2="dk2" tx2="lt2" accent1="accent1" accent2="accent2" accent3="accent3" accent4="accent4" accent5="accent5" accent6="accent6" hlink="hlink" folHlink="folHlink"/>
  <p:sldLayoutIdLst>
    <p:sldLayoutId id="2147483704"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1770"/>
            <a:ext cx="9285514"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29/06/2018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150571490"/>
      </p:ext>
    </p:extLst>
  </p:cSld>
  <p:clrMap bg1="lt1" tx1="dk1" bg2="lt2" tx2="dk2" accent1="accent1" accent2="accent2" accent3="accent3" accent4="accent4" accent5="accent5" accent6="accent6" hlink="hlink" folHlink="folHlink"/>
  <p:sldLayoutIdLst>
    <p:sldLayoutId id="2147483650" r:id="rId1"/>
    <p:sldLayoutId id="2147483709" r:id="rId2"/>
    <p:sldLayoutId id="2147483707" r:id="rId3"/>
    <p:sldLayoutId id="2147483711" r:id="rId4"/>
    <p:sldLayoutId id="2147483654" r:id="rId5"/>
    <p:sldLayoutId id="2147483651" r:id="rId6"/>
    <p:sldLayoutId id="2147483664" r:id="rId7"/>
    <p:sldLayoutId id="2147483713"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29/06/2018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282337" y="278805"/>
            <a:ext cx="1567542" cy="475633"/>
          </a:xfrm>
          <a:prstGeom prst="rect">
            <a:avLst/>
          </a:prstGeom>
        </p:spPr>
      </p:pic>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61838" y="6245516"/>
            <a:ext cx="2203640" cy="459483"/>
          </a:xfrm>
          <a:prstGeom prst="rect">
            <a:avLst/>
          </a:prstGeom>
        </p:spPr>
      </p:pic>
    </p:spTree>
    <p:extLst>
      <p:ext uri="{BB962C8B-B14F-4D97-AF65-F5344CB8AC3E}">
        <p14:creationId xmlns:p14="http://schemas.microsoft.com/office/powerpoint/2010/main" val="2046405293"/>
      </p:ext>
    </p:extLst>
  </p:cSld>
  <p:clrMap bg1="dk1" tx1="lt1" bg2="dk2" tx2="lt2" accent1="accent1" accent2="accent2" accent3="accent3" accent4="accent4" accent5="accent5" accent6="accent6" hlink="hlink" folHlink="folHlink"/>
  <p:sldLayoutIdLst>
    <p:sldLayoutId id="2147483661" r:id="rId1"/>
    <p:sldLayoutId id="2147483712" r:id="rId2"/>
    <p:sldLayoutId id="2147483710" r:id="rId3"/>
    <p:sldLayoutId id="2147483708" r:id="rId4"/>
    <p:sldLayoutId id="2147483690" r:id="rId5"/>
    <p:sldLayoutId id="2147483691" r:id="rId6"/>
    <p:sldLayoutId id="2147483689" r:id="rId7"/>
    <p:sldLayoutId id="2147483714" r:id="rId8"/>
  </p:sldLayoutIdLs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hyperlink" Target="mailto:rachel2.dunn@northumbria.ac.uk"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mailto:victoria.roper@northumbria.ac.uk" TargetMode="External"/><Relationship Id="rId5" Type="http://schemas.openxmlformats.org/officeDocument/2006/relationships/image" Target="../media/image11.png"/><Relationship Id="rId4" Type="http://schemas.openxmlformats.org/officeDocument/2006/relationships/hyperlink" Target="mailto:vinny.kennedy@northumbria.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sra.org.uk/sra/consultations/new-regulations.pag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753" y="3295316"/>
            <a:ext cx="9829800" cy="1424322"/>
          </a:xfrm>
        </p:spPr>
        <p:txBody>
          <a:bodyPr>
            <a:normAutofit fontScale="90000"/>
          </a:bodyPr>
          <a:lstStyle/>
          <a:p>
            <a:pPr algn="ctr"/>
            <a:r>
              <a:rPr lang="en-GB" dirty="0"/>
              <a:t>Clinical Legal Education as Qualifying Work Experience</a:t>
            </a:r>
          </a:p>
        </p:txBody>
      </p:sp>
      <p:sp>
        <p:nvSpPr>
          <p:cNvPr id="3" name="Subtitle 2"/>
          <p:cNvSpPr>
            <a:spLocks noGrp="1"/>
          </p:cNvSpPr>
          <p:nvPr>
            <p:ph type="subTitle" idx="1"/>
          </p:nvPr>
        </p:nvSpPr>
        <p:spPr>
          <a:xfrm>
            <a:off x="1340853" y="4951873"/>
            <a:ext cx="9144000" cy="1655762"/>
          </a:xfrm>
        </p:spPr>
        <p:txBody>
          <a:bodyPr/>
          <a:lstStyle/>
          <a:p>
            <a:pPr algn="ctr"/>
            <a:r>
              <a:rPr lang="en-GB" dirty="0"/>
              <a:t>Dr Rachel Ann Dunn, Victoria Elizabeth Roper and Vinny Kennedy</a:t>
            </a:r>
          </a:p>
          <a:p>
            <a:pPr algn="ctr"/>
            <a:r>
              <a:rPr lang="en-GB" dirty="0"/>
              <a:t>Northumbria Law School</a:t>
            </a:r>
          </a:p>
        </p:txBody>
      </p:sp>
      <p:pic>
        <p:nvPicPr>
          <p:cNvPr id="4" name="Picture 3">
            <a:extLst>
              <a:ext uri="{FF2B5EF4-FFF2-40B4-BE49-F238E27FC236}">
                <a16:creationId xmlns:a16="http://schemas.microsoft.com/office/drawing/2014/main" id="{8F93D35B-DF31-C241-A24E-0AFE9848A1A2}"/>
              </a:ext>
            </a:extLst>
          </p:cNvPr>
          <p:cNvPicPr>
            <a:picLocks noChangeAspect="1"/>
          </p:cNvPicPr>
          <p:nvPr/>
        </p:nvPicPr>
        <p:blipFill>
          <a:blip r:embed="rId3"/>
          <a:stretch>
            <a:fillRect/>
          </a:stretch>
        </p:blipFill>
        <p:spPr>
          <a:xfrm>
            <a:off x="4368800" y="158327"/>
            <a:ext cx="7124700" cy="3020872"/>
          </a:xfrm>
          <a:prstGeom prst="rect">
            <a:avLst/>
          </a:prstGeom>
        </p:spPr>
      </p:pic>
    </p:spTree>
    <p:extLst>
      <p:ext uri="{BB962C8B-B14F-4D97-AF65-F5344CB8AC3E}">
        <p14:creationId xmlns:p14="http://schemas.microsoft.com/office/powerpoint/2010/main" val="1994566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86" y="1657964"/>
            <a:ext cx="11473976" cy="4993356"/>
          </a:xfrm>
        </p:spPr>
        <p:txBody>
          <a:bodyPr/>
          <a:lstStyle/>
          <a:p>
            <a:pPr marL="0" indent="0">
              <a:buNone/>
            </a:pPr>
            <a:r>
              <a:rPr lang="en-GB" dirty="0"/>
              <a:t>2.2	In respect of each organisation under Regulation  2.1(c) above 	you must arrange for confirmation in the prescribed form …to be 	given by a 	person specified in (a) to (c) below who has taken 	sufficient steps to satisfy themselves as to those matters:</a:t>
            </a:r>
          </a:p>
          <a:p>
            <a:pPr marL="0" indent="0">
              <a:buNone/>
            </a:pPr>
            <a:r>
              <a:rPr lang="en-GB" dirty="0"/>
              <a:t>	(a)	the </a:t>
            </a:r>
            <a:r>
              <a:rPr lang="en-GB" b="1" dirty="0"/>
              <a:t>organisation’s COLP </a:t>
            </a:r>
            <a:r>
              <a:rPr lang="en-GB" dirty="0"/>
              <a:t>[Compliance Officer for 				Legal Practice];</a:t>
            </a:r>
          </a:p>
          <a:p>
            <a:pPr marL="0" indent="0">
              <a:buNone/>
            </a:pPr>
            <a:r>
              <a:rPr lang="en-GB" dirty="0"/>
              <a:t>	(b) 	</a:t>
            </a:r>
            <a:r>
              <a:rPr lang="en-GB" b="1" dirty="0"/>
              <a:t>a solicitor working within the organisation</a:t>
            </a:r>
            <a:r>
              <a:rPr lang="en-GB" dirty="0"/>
              <a:t>; or</a:t>
            </a:r>
          </a:p>
          <a:p>
            <a:pPr marL="0" indent="0">
              <a:buNone/>
            </a:pPr>
            <a:r>
              <a:rPr lang="en-GB" dirty="0"/>
              <a:t>	(c) 	if neither (a) or (b) are applicable, </a:t>
            </a:r>
            <a:r>
              <a:rPr lang="en-GB" b="1" dirty="0"/>
              <a:t>a solicitor working 			outside of the organisation who has direct experience 		of your work </a:t>
            </a:r>
            <a:r>
              <a:rPr lang="en-GB" dirty="0"/>
              <a:t>and… </a:t>
            </a:r>
          </a:p>
          <a:p>
            <a:endParaRPr lang="en-GB" dirty="0"/>
          </a:p>
        </p:txBody>
      </p:sp>
      <p:sp>
        <p:nvSpPr>
          <p:cNvPr id="3" name="Title 2"/>
          <p:cNvSpPr>
            <a:spLocks noGrp="1"/>
          </p:cNvSpPr>
          <p:nvPr>
            <p:ph type="title"/>
          </p:nvPr>
        </p:nvSpPr>
        <p:spPr/>
        <p:txBody>
          <a:bodyPr>
            <a:normAutofit fontScale="90000"/>
          </a:bodyPr>
          <a:lstStyle/>
          <a:p>
            <a:pPr algn="ctr"/>
            <a:r>
              <a:rPr lang="en-GB" dirty="0"/>
              <a:t>Practicalities of CLE as QWE – Supervision/Sign Off</a:t>
            </a:r>
          </a:p>
        </p:txBody>
      </p:sp>
    </p:spTree>
    <p:extLst>
      <p:ext uri="{BB962C8B-B14F-4D97-AF65-F5344CB8AC3E}">
        <p14:creationId xmlns:p14="http://schemas.microsoft.com/office/powerpoint/2010/main" val="336193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165" y="2301614"/>
            <a:ext cx="11261756" cy="3947854"/>
          </a:xfrm>
        </p:spPr>
        <p:txBody>
          <a:bodyPr/>
          <a:lstStyle/>
          <a:p>
            <a:pPr marL="0" indent="0">
              <a:buNone/>
            </a:pPr>
            <a:r>
              <a:rPr lang="en-GB" dirty="0"/>
              <a:t>	…	and who has, in 	order to be so satisfied: </a:t>
            </a:r>
          </a:p>
          <a:p>
            <a:pPr marL="0" indent="0">
              <a:buNone/>
            </a:pPr>
            <a:r>
              <a:rPr lang="en-GB" dirty="0"/>
              <a:t>	(</a:t>
            </a:r>
            <a:r>
              <a:rPr lang="en-GB" dirty="0" err="1"/>
              <a:t>i</a:t>
            </a:r>
            <a:r>
              <a:rPr lang="en-GB" dirty="0"/>
              <a:t>)	</a:t>
            </a:r>
            <a:r>
              <a:rPr lang="en-GB" b="1" dirty="0"/>
              <a:t>undertaken a review of the work you have done during 		the relevant  period of work experience</a:t>
            </a:r>
            <a:r>
              <a:rPr lang="en-GB" dirty="0"/>
              <a:t>, which may 			include review of a training diary or portfolio of work; and</a:t>
            </a:r>
          </a:p>
          <a:p>
            <a:pPr marL="0" indent="0">
              <a:buNone/>
            </a:pPr>
            <a:r>
              <a:rPr lang="en-GB" dirty="0"/>
              <a:t>	(ii)	</a:t>
            </a:r>
            <a:r>
              <a:rPr lang="en-GB" b="1" dirty="0"/>
              <a:t>received feedback from the person or persons 				supervising your work</a:t>
            </a:r>
          </a:p>
          <a:p>
            <a:pPr marL="0" indent="0">
              <a:buNone/>
            </a:pPr>
            <a:endParaRPr lang="en-GB" dirty="0"/>
          </a:p>
        </p:txBody>
      </p:sp>
      <p:sp>
        <p:nvSpPr>
          <p:cNvPr id="3" name="Title 2"/>
          <p:cNvSpPr>
            <a:spLocks noGrp="1"/>
          </p:cNvSpPr>
          <p:nvPr>
            <p:ph type="title"/>
          </p:nvPr>
        </p:nvSpPr>
        <p:spPr/>
        <p:txBody>
          <a:bodyPr>
            <a:normAutofit fontScale="90000"/>
          </a:bodyPr>
          <a:lstStyle/>
          <a:p>
            <a:pPr algn="ctr"/>
            <a:r>
              <a:rPr lang="en-GB" dirty="0"/>
              <a:t>Practicalities of CLE as QWE – Supervision/Sign Off</a:t>
            </a:r>
          </a:p>
        </p:txBody>
      </p:sp>
    </p:spTree>
    <p:extLst>
      <p:ext uri="{BB962C8B-B14F-4D97-AF65-F5344CB8AC3E}">
        <p14:creationId xmlns:p14="http://schemas.microsoft.com/office/powerpoint/2010/main" val="119685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427" y="1825625"/>
            <a:ext cx="11261756" cy="3393489"/>
          </a:xfrm>
        </p:spPr>
        <p:txBody>
          <a:bodyPr>
            <a:normAutofit/>
          </a:bodyPr>
          <a:lstStyle/>
          <a:p>
            <a:r>
              <a:rPr lang="en-GB" dirty="0"/>
              <a:t> The SRA has stated that they expect people to take a ‘common sense approach’ to deciding how long the period of qualifying work experience should be if the candidate does not work on a full time basis or if a candidate has to take any extended time off, for example, through illness.*</a:t>
            </a:r>
          </a:p>
          <a:p>
            <a:r>
              <a:rPr lang="en-GB" dirty="0"/>
              <a:t>SRA have indicated they would require organisations to consider each student individually and the amount of time they have worked (can’t take average hours for module etc.)</a:t>
            </a:r>
          </a:p>
        </p:txBody>
      </p:sp>
      <p:sp>
        <p:nvSpPr>
          <p:cNvPr id="3" name="Title 2"/>
          <p:cNvSpPr>
            <a:spLocks noGrp="1"/>
          </p:cNvSpPr>
          <p:nvPr>
            <p:ph type="title"/>
          </p:nvPr>
        </p:nvSpPr>
        <p:spPr/>
        <p:txBody>
          <a:bodyPr>
            <a:normAutofit fontScale="90000"/>
          </a:bodyPr>
          <a:lstStyle/>
          <a:p>
            <a:r>
              <a:rPr lang="en-GB" dirty="0"/>
              <a:t>How much FTE should students be credited with?</a:t>
            </a:r>
          </a:p>
        </p:txBody>
      </p:sp>
      <p:sp>
        <p:nvSpPr>
          <p:cNvPr id="6" name="TextBox 5"/>
          <p:cNvSpPr txBox="1"/>
          <p:nvPr/>
        </p:nvSpPr>
        <p:spPr>
          <a:xfrm>
            <a:off x="717452" y="5401994"/>
            <a:ext cx="7174523" cy="461665"/>
          </a:xfrm>
          <a:prstGeom prst="rect">
            <a:avLst/>
          </a:prstGeom>
          <a:noFill/>
        </p:spPr>
        <p:txBody>
          <a:bodyPr wrap="square" rtlCol="0">
            <a:spAutoFit/>
          </a:bodyPr>
          <a:lstStyle/>
          <a:p>
            <a:r>
              <a:rPr lang="en-GB" sz="1200" dirty="0"/>
              <a:t>*Solicitors Regulation Authority. A New Route to Qualification: New Regulations. Consultation Response. Page 14. </a:t>
            </a:r>
          </a:p>
        </p:txBody>
      </p:sp>
    </p:spTree>
    <p:extLst>
      <p:ext uri="{BB962C8B-B14F-4D97-AF65-F5344CB8AC3E}">
        <p14:creationId xmlns:p14="http://schemas.microsoft.com/office/powerpoint/2010/main" val="195734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Institutions should consider developing clear policies </a:t>
            </a:r>
          </a:p>
          <a:p>
            <a:endParaRPr lang="en-GB" dirty="0"/>
          </a:p>
          <a:p>
            <a:r>
              <a:rPr lang="en-GB" dirty="0"/>
              <a:t>Scope for organisations involved in CLE, like the Clinical Legal Education Organisation, to issue best practice guidance, possibly following consultation with members. </a:t>
            </a:r>
          </a:p>
          <a:p>
            <a:endParaRPr lang="en-GB" dirty="0"/>
          </a:p>
          <a:p>
            <a:r>
              <a:rPr lang="en-GB" dirty="0"/>
              <a:t>More robust systems for documenting attendance and absence may be required where these are not already in place. </a:t>
            </a:r>
          </a:p>
          <a:p>
            <a:pPr marL="0" indent="0">
              <a:buNone/>
            </a:pPr>
            <a:endParaRPr lang="en-GB" dirty="0"/>
          </a:p>
        </p:txBody>
      </p:sp>
      <p:sp>
        <p:nvSpPr>
          <p:cNvPr id="3" name="Title 2"/>
          <p:cNvSpPr>
            <a:spLocks noGrp="1"/>
          </p:cNvSpPr>
          <p:nvPr>
            <p:ph type="title"/>
          </p:nvPr>
        </p:nvSpPr>
        <p:spPr/>
        <p:txBody>
          <a:bodyPr>
            <a:normAutofit fontScale="90000"/>
          </a:bodyPr>
          <a:lstStyle/>
          <a:p>
            <a:r>
              <a:rPr lang="en-GB" dirty="0"/>
              <a:t>How much FTE should students be credited with?</a:t>
            </a:r>
          </a:p>
        </p:txBody>
      </p:sp>
    </p:spTree>
    <p:extLst>
      <p:ext uri="{BB962C8B-B14F-4D97-AF65-F5344CB8AC3E}">
        <p14:creationId xmlns:p14="http://schemas.microsoft.com/office/powerpoint/2010/main" val="39120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6E2ED1-06BE-814B-B045-B8463809D5CE}"/>
              </a:ext>
            </a:extLst>
          </p:cNvPr>
          <p:cNvSpPr>
            <a:spLocks noGrp="1"/>
          </p:cNvSpPr>
          <p:nvPr>
            <p:ph idx="1"/>
          </p:nvPr>
        </p:nvSpPr>
        <p:spPr/>
        <p:txBody>
          <a:bodyPr/>
          <a:lstStyle/>
          <a:p>
            <a:pPr marL="0" indent="0">
              <a:buNone/>
            </a:pPr>
            <a:r>
              <a:rPr lang="en-GB" dirty="0"/>
              <a:t>Feel free to contact us with any thoughts, queries or comments: </a:t>
            </a:r>
          </a:p>
          <a:p>
            <a:pPr marL="0" indent="0">
              <a:buNone/>
            </a:pPr>
            <a:endParaRPr lang="en-GB" dirty="0"/>
          </a:p>
        </p:txBody>
      </p:sp>
      <p:sp>
        <p:nvSpPr>
          <p:cNvPr id="3" name="Title 2">
            <a:extLst>
              <a:ext uri="{FF2B5EF4-FFF2-40B4-BE49-F238E27FC236}">
                <a16:creationId xmlns:a16="http://schemas.microsoft.com/office/drawing/2014/main" id="{52A1459F-85BD-A64C-9D08-764D86207C23}"/>
              </a:ext>
            </a:extLst>
          </p:cNvPr>
          <p:cNvSpPr>
            <a:spLocks noGrp="1"/>
          </p:cNvSpPr>
          <p:nvPr>
            <p:ph type="title"/>
          </p:nvPr>
        </p:nvSpPr>
        <p:spPr/>
        <p:txBody>
          <a:bodyPr/>
          <a:lstStyle/>
          <a:p>
            <a:r>
              <a:rPr lang="en-GB" dirty="0"/>
              <a:t>Questions and Contact Details </a:t>
            </a:r>
          </a:p>
        </p:txBody>
      </p:sp>
      <p:pic>
        <p:nvPicPr>
          <p:cNvPr id="6" name="Picture 5"/>
          <p:cNvPicPr>
            <a:picLocks noChangeAspect="1"/>
          </p:cNvPicPr>
          <p:nvPr/>
        </p:nvPicPr>
        <p:blipFill>
          <a:blip r:embed="rId3"/>
          <a:stretch>
            <a:fillRect/>
          </a:stretch>
        </p:blipFill>
        <p:spPr>
          <a:xfrm>
            <a:off x="8064713" y="3443090"/>
            <a:ext cx="1450071" cy="1450071"/>
          </a:xfrm>
          <a:prstGeom prst="rect">
            <a:avLst/>
          </a:prstGeom>
        </p:spPr>
      </p:pic>
      <p:sp>
        <p:nvSpPr>
          <p:cNvPr id="7" name="Rectangle 6"/>
          <p:cNvSpPr/>
          <p:nvPr/>
        </p:nvSpPr>
        <p:spPr>
          <a:xfrm>
            <a:off x="7930056" y="5103530"/>
            <a:ext cx="3787127" cy="369332"/>
          </a:xfrm>
          <a:prstGeom prst="rect">
            <a:avLst/>
          </a:prstGeom>
        </p:spPr>
        <p:txBody>
          <a:bodyPr wrap="none">
            <a:spAutoFit/>
          </a:bodyPr>
          <a:lstStyle/>
          <a:p>
            <a:r>
              <a:rPr lang="en-GB" dirty="0">
                <a:hlinkClick r:id="rId4"/>
              </a:rPr>
              <a:t>vinny.kennedy@northumbria.ac.uk</a:t>
            </a:r>
            <a:r>
              <a:rPr lang="en-GB" dirty="0"/>
              <a:t> </a:t>
            </a:r>
          </a:p>
        </p:txBody>
      </p:sp>
      <p:pic>
        <p:nvPicPr>
          <p:cNvPr id="8" name="Picture 7"/>
          <p:cNvPicPr>
            <a:picLocks noChangeAspect="1"/>
          </p:cNvPicPr>
          <p:nvPr/>
        </p:nvPicPr>
        <p:blipFill>
          <a:blip r:embed="rId5"/>
          <a:stretch>
            <a:fillRect/>
          </a:stretch>
        </p:blipFill>
        <p:spPr>
          <a:xfrm>
            <a:off x="656793" y="4172727"/>
            <a:ext cx="1492274" cy="1492274"/>
          </a:xfrm>
          <a:prstGeom prst="rect">
            <a:avLst/>
          </a:prstGeom>
        </p:spPr>
      </p:pic>
      <p:sp>
        <p:nvSpPr>
          <p:cNvPr id="9" name="Rectangle 8"/>
          <p:cNvSpPr/>
          <p:nvPr/>
        </p:nvSpPr>
        <p:spPr>
          <a:xfrm>
            <a:off x="2466723" y="4918864"/>
            <a:ext cx="3663182" cy="369332"/>
          </a:xfrm>
          <a:prstGeom prst="rect">
            <a:avLst/>
          </a:prstGeom>
        </p:spPr>
        <p:txBody>
          <a:bodyPr wrap="none">
            <a:spAutoFit/>
          </a:bodyPr>
          <a:lstStyle/>
          <a:p>
            <a:r>
              <a:rPr lang="en-GB" dirty="0">
                <a:hlinkClick r:id="rId6"/>
              </a:rPr>
              <a:t>victoria.roper@northumbria.ac.uk</a:t>
            </a:r>
            <a:r>
              <a:rPr lang="en-GB" dirty="0"/>
              <a:t> </a:t>
            </a:r>
          </a:p>
        </p:txBody>
      </p:sp>
      <p:sp>
        <p:nvSpPr>
          <p:cNvPr id="10" name="Rectangle 9"/>
          <p:cNvSpPr/>
          <p:nvPr/>
        </p:nvSpPr>
        <p:spPr>
          <a:xfrm>
            <a:off x="4465651" y="2956542"/>
            <a:ext cx="3599062" cy="369332"/>
          </a:xfrm>
          <a:prstGeom prst="rect">
            <a:avLst/>
          </a:prstGeom>
        </p:spPr>
        <p:txBody>
          <a:bodyPr wrap="none">
            <a:spAutoFit/>
          </a:bodyPr>
          <a:lstStyle/>
          <a:p>
            <a:r>
              <a:rPr lang="en-GB" dirty="0">
                <a:hlinkClick r:id="rId7"/>
              </a:rPr>
              <a:t>rachel2.dunn@northumbria.ac.uk</a:t>
            </a:r>
            <a:endParaRPr lang="en-GB" dirty="0"/>
          </a:p>
        </p:txBody>
      </p:sp>
      <p:pic>
        <p:nvPicPr>
          <p:cNvPr id="11" name="Picture 10">
            <a:extLst>
              <a:ext uri="{FF2B5EF4-FFF2-40B4-BE49-F238E27FC236}">
                <a16:creationId xmlns:a16="http://schemas.microsoft.com/office/drawing/2014/main" id="{29B1B43E-7B43-7A44-8884-B36C07C740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669" y="2252860"/>
            <a:ext cx="1000955" cy="1776695"/>
          </a:xfrm>
          <a:prstGeom prst="rect">
            <a:avLst/>
          </a:prstGeom>
        </p:spPr>
      </p:pic>
    </p:spTree>
    <p:extLst>
      <p:ext uri="{BB962C8B-B14F-4D97-AF65-F5344CB8AC3E}">
        <p14:creationId xmlns:p14="http://schemas.microsoft.com/office/powerpoint/2010/main" val="16805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07FF52-0CD3-2F4B-AD7A-BE1111732DDB}"/>
              </a:ext>
            </a:extLst>
          </p:cNvPr>
          <p:cNvSpPr>
            <a:spLocks noGrp="1"/>
          </p:cNvSpPr>
          <p:nvPr>
            <p:ph idx="1"/>
          </p:nvPr>
        </p:nvSpPr>
        <p:spPr>
          <a:xfrm>
            <a:off x="455427" y="1825625"/>
            <a:ext cx="11261756" cy="3435692"/>
          </a:xfrm>
        </p:spPr>
        <p:txBody>
          <a:bodyPr/>
          <a:lstStyle/>
          <a:p>
            <a:r>
              <a:rPr lang="en-GB" dirty="0"/>
              <a:t>Recommendation 15* of the LETR Report stated “arrangements for periods of supervised practice should also be reviewed to remove unnecessary restrictions on training environments and organisations and to facilitate additional opportunities for qualification.”</a:t>
            </a:r>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527F98E0-8051-E144-B621-A4477997DF7B}"/>
              </a:ext>
            </a:extLst>
          </p:cNvPr>
          <p:cNvSpPr>
            <a:spLocks noGrp="1"/>
          </p:cNvSpPr>
          <p:nvPr>
            <p:ph type="title"/>
          </p:nvPr>
        </p:nvSpPr>
        <p:spPr/>
        <p:txBody>
          <a:bodyPr>
            <a:normAutofit/>
          </a:bodyPr>
          <a:lstStyle/>
          <a:p>
            <a:pPr algn="ctr"/>
            <a:r>
              <a:rPr lang="en-GB" dirty="0"/>
              <a:t>LETR and Qualifying Work Experience (QWE)</a:t>
            </a:r>
          </a:p>
        </p:txBody>
      </p:sp>
      <p:sp>
        <p:nvSpPr>
          <p:cNvPr id="7" name="TextBox 6"/>
          <p:cNvSpPr txBox="1"/>
          <p:nvPr/>
        </p:nvSpPr>
        <p:spPr>
          <a:xfrm>
            <a:off x="928468" y="5613009"/>
            <a:ext cx="5176910" cy="369332"/>
          </a:xfrm>
          <a:prstGeom prst="rect">
            <a:avLst/>
          </a:prstGeom>
          <a:noFill/>
        </p:spPr>
        <p:txBody>
          <a:bodyPr wrap="square" rtlCol="0">
            <a:spAutoFit/>
          </a:bodyPr>
          <a:lstStyle/>
          <a:p>
            <a:r>
              <a:rPr lang="en-GB" dirty="0"/>
              <a:t>* At page 300. </a:t>
            </a:r>
          </a:p>
        </p:txBody>
      </p:sp>
    </p:spTree>
    <p:extLst>
      <p:ext uri="{BB962C8B-B14F-4D97-AF65-F5344CB8AC3E}">
        <p14:creationId xmlns:p14="http://schemas.microsoft.com/office/powerpoint/2010/main" val="284397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38436C-E7FB-A340-A043-8C4B3E6BCB8A}"/>
              </a:ext>
            </a:extLst>
          </p:cNvPr>
          <p:cNvSpPr>
            <a:spLocks noGrp="1"/>
          </p:cNvSpPr>
          <p:nvPr>
            <p:ph idx="1"/>
          </p:nvPr>
        </p:nvSpPr>
        <p:spPr>
          <a:xfrm>
            <a:off x="471165" y="1283973"/>
            <a:ext cx="11261756" cy="4771624"/>
          </a:xfrm>
        </p:spPr>
        <p:txBody>
          <a:bodyPr>
            <a:normAutofit fontScale="85000" lnSpcReduction="20000"/>
          </a:bodyPr>
          <a:lstStyle/>
          <a:p>
            <a:pPr marL="0" indent="0">
              <a:buNone/>
            </a:pPr>
            <a:endParaRPr lang="en-GB" dirty="0"/>
          </a:p>
          <a:p>
            <a:r>
              <a:rPr lang="en-GB" dirty="0"/>
              <a:t>The LETR Report did not in itself determine the future of legal education and training but, ‘rather the future will be determined by what the three commissioning regulators decide to do in response to, because of, or notwithstanding the LETR Report</a:t>
            </a:r>
            <a:r>
              <a:rPr lang="en-GB" i="1" dirty="0"/>
              <a:t>.’*</a:t>
            </a:r>
          </a:p>
          <a:p>
            <a:pPr marL="0" indent="0">
              <a:buNone/>
            </a:pPr>
            <a:endParaRPr lang="en-GB" i="1" dirty="0"/>
          </a:p>
          <a:p>
            <a:r>
              <a:rPr lang="en-GB" dirty="0"/>
              <a:t> SRA’s response to LETR was the </a:t>
            </a:r>
            <a:r>
              <a:rPr lang="en-GB" u="sng" dirty="0"/>
              <a:t>Training for Tomorrow</a:t>
            </a:r>
            <a:r>
              <a:rPr lang="en-GB" dirty="0"/>
              <a:t> programme which has involved various consultations on the education and training of solicitors. The SRA has also decided to:</a:t>
            </a:r>
          </a:p>
          <a:p>
            <a:pPr lvl="1"/>
            <a:r>
              <a:rPr lang="en-GB" dirty="0"/>
              <a:t>Introduce centralised assessments – SQE 1 and 2</a:t>
            </a:r>
          </a:p>
          <a:p>
            <a:pPr lvl="1"/>
            <a:r>
              <a:rPr lang="en-GB" dirty="0"/>
              <a:t>Retain a two-year training period but, in the spirit of Recommendation 15, allow a greater range of work experience to count as QWE in the future </a:t>
            </a:r>
          </a:p>
          <a:p>
            <a:endParaRPr lang="en-GB" dirty="0"/>
          </a:p>
          <a:p>
            <a:r>
              <a:rPr lang="en-GB" dirty="0"/>
              <a:t>In March 2015 the SRA published a </a:t>
            </a:r>
            <a:r>
              <a:rPr lang="en-GB" u="sng" dirty="0"/>
              <a:t>Statement of Solicitor Competence*</a:t>
            </a:r>
            <a:r>
              <a:rPr lang="en-GB" dirty="0"/>
              <a:t> – this lists numerous attributes that a solicitor should be able to demonstrate upon qualification</a:t>
            </a:r>
          </a:p>
          <a:p>
            <a:endParaRPr lang="en-GB" dirty="0"/>
          </a:p>
          <a:p>
            <a:endParaRPr lang="en-GB" dirty="0"/>
          </a:p>
        </p:txBody>
      </p:sp>
      <p:sp>
        <p:nvSpPr>
          <p:cNvPr id="3" name="Title 2">
            <a:extLst>
              <a:ext uri="{FF2B5EF4-FFF2-40B4-BE49-F238E27FC236}">
                <a16:creationId xmlns:a16="http://schemas.microsoft.com/office/drawing/2014/main" id="{0C219D0A-A0F5-9348-8029-04D38F54C27B}"/>
              </a:ext>
            </a:extLst>
          </p:cNvPr>
          <p:cNvSpPr>
            <a:spLocks noGrp="1"/>
          </p:cNvSpPr>
          <p:nvPr>
            <p:ph type="title"/>
          </p:nvPr>
        </p:nvSpPr>
        <p:spPr/>
        <p:txBody>
          <a:bodyPr/>
          <a:lstStyle/>
          <a:p>
            <a:pPr algn="ctr"/>
            <a:r>
              <a:rPr lang="en-GB" dirty="0"/>
              <a:t>SRA Response to LETR</a:t>
            </a:r>
          </a:p>
        </p:txBody>
      </p:sp>
      <p:sp>
        <p:nvSpPr>
          <p:cNvPr id="7" name="TextBox 6"/>
          <p:cNvSpPr txBox="1"/>
          <p:nvPr/>
        </p:nvSpPr>
        <p:spPr>
          <a:xfrm>
            <a:off x="703384" y="5753686"/>
            <a:ext cx="8745415" cy="276999"/>
          </a:xfrm>
          <a:prstGeom prst="rect">
            <a:avLst/>
          </a:prstGeom>
          <a:noFill/>
        </p:spPr>
        <p:txBody>
          <a:bodyPr wrap="square" rtlCol="0">
            <a:spAutoFit/>
          </a:bodyPr>
          <a:lstStyle/>
          <a:p>
            <a:r>
              <a:rPr lang="en-GB" sz="1200" dirty="0"/>
              <a:t>*M. </a:t>
            </a:r>
            <a:r>
              <a:rPr lang="en-GB" sz="1200" dirty="0" err="1"/>
              <a:t>Hardee</a:t>
            </a:r>
            <a:r>
              <a:rPr lang="en-GB" sz="1200" dirty="0"/>
              <a:t>, “To prescribe or not to prescribe? That is the question,” (2014) 48:1 The Law Teacher 69-78, 69</a:t>
            </a:r>
          </a:p>
        </p:txBody>
      </p:sp>
    </p:spTree>
    <p:extLst>
      <p:ext uri="{BB962C8B-B14F-4D97-AF65-F5344CB8AC3E}">
        <p14:creationId xmlns:p14="http://schemas.microsoft.com/office/powerpoint/2010/main" val="429004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427" y="1294229"/>
            <a:ext cx="11261756" cy="4107766"/>
          </a:xfrm>
        </p:spPr>
        <p:txBody>
          <a:bodyPr>
            <a:normAutofit fontScale="92500" lnSpcReduction="20000"/>
          </a:bodyPr>
          <a:lstStyle/>
          <a:p>
            <a:pPr marL="0" indent="0">
              <a:buNone/>
            </a:pPr>
            <a:endParaRPr lang="en-GB" dirty="0"/>
          </a:p>
          <a:p>
            <a:pPr marL="0" indent="0">
              <a:buNone/>
            </a:pPr>
            <a:r>
              <a:rPr lang="en-GB" dirty="0"/>
              <a:t>The SRA has issued draft regulations* stipulating that:</a:t>
            </a:r>
          </a:p>
          <a:p>
            <a:pPr marL="0" indent="0">
              <a:buNone/>
            </a:pPr>
            <a:endParaRPr lang="en-GB" dirty="0"/>
          </a:p>
          <a:p>
            <a:pPr marL="0" indent="0" algn="just">
              <a:buNone/>
            </a:pPr>
            <a:r>
              <a:rPr lang="en-GB" dirty="0"/>
              <a:t>2.1 	Qualifying work experience must:</a:t>
            </a:r>
          </a:p>
          <a:p>
            <a:pPr marL="0" indent="0" algn="just">
              <a:buNone/>
            </a:pPr>
            <a:r>
              <a:rPr lang="en-GB" dirty="0"/>
              <a:t>(a) 	comprise experience of providing legal services which provides you</a:t>
            </a:r>
          </a:p>
          <a:p>
            <a:pPr marL="0" indent="0" algn="just">
              <a:buNone/>
            </a:pPr>
            <a:r>
              <a:rPr lang="en-GB" dirty="0"/>
              <a:t> 	the </a:t>
            </a:r>
            <a:r>
              <a:rPr lang="en-GB" b="1" dirty="0">
                <a:solidFill>
                  <a:srgbClr val="0070C0"/>
                </a:solidFill>
              </a:rPr>
              <a:t>opportunity </a:t>
            </a:r>
            <a:r>
              <a:rPr lang="en-GB" dirty="0"/>
              <a:t>to develop the prescribed competences for 	solicitors;</a:t>
            </a:r>
          </a:p>
          <a:p>
            <a:pPr marL="0" indent="0" algn="just">
              <a:buNone/>
            </a:pPr>
            <a:r>
              <a:rPr lang="en-GB" dirty="0"/>
              <a:t>(b) 	be of a duration of a total of at least </a:t>
            </a:r>
            <a:r>
              <a:rPr lang="en-GB" b="1" dirty="0">
                <a:solidFill>
                  <a:srgbClr val="0070C0"/>
                </a:solidFill>
              </a:rPr>
              <a:t>two years full time </a:t>
            </a:r>
            <a:r>
              <a:rPr lang="en-GB" dirty="0"/>
              <a:t>or equivalent; 	and</a:t>
            </a:r>
          </a:p>
          <a:p>
            <a:pPr marL="514350" indent="-514350" algn="just">
              <a:buAutoNum type="alphaLcParenBoth" startAt="3"/>
            </a:pPr>
            <a:r>
              <a:rPr lang="en-GB" dirty="0"/>
              <a:t>	be carried out under an arrangement or employment with no more 	than 	four separate firms, </a:t>
            </a:r>
            <a:r>
              <a:rPr lang="en-GB" b="1" dirty="0">
                <a:solidFill>
                  <a:srgbClr val="0070C0"/>
                </a:solidFill>
              </a:rPr>
              <a:t>educational institutions</a:t>
            </a:r>
            <a:r>
              <a:rPr lang="en-GB" dirty="0">
                <a:solidFill>
                  <a:srgbClr val="0070C0"/>
                </a:solidFill>
              </a:rPr>
              <a:t> </a:t>
            </a:r>
            <a:r>
              <a:rPr lang="en-GB" dirty="0"/>
              <a:t>or other organisations. </a:t>
            </a:r>
          </a:p>
          <a:p>
            <a:pPr marL="0" indent="0" algn="just">
              <a:buNone/>
            </a:pPr>
            <a:endParaRPr lang="en-GB" dirty="0"/>
          </a:p>
          <a:p>
            <a:endParaRPr lang="en-GB" dirty="0"/>
          </a:p>
        </p:txBody>
      </p:sp>
      <p:sp>
        <p:nvSpPr>
          <p:cNvPr id="3" name="Title 2"/>
          <p:cNvSpPr>
            <a:spLocks noGrp="1"/>
          </p:cNvSpPr>
          <p:nvPr>
            <p:ph type="title"/>
          </p:nvPr>
        </p:nvSpPr>
        <p:spPr/>
        <p:txBody>
          <a:bodyPr/>
          <a:lstStyle/>
          <a:p>
            <a:pPr algn="ctr"/>
            <a:r>
              <a:rPr lang="en-GB" dirty="0"/>
              <a:t>SRA’s proposals in relation to QWE</a:t>
            </a:r>
          </a:p>
        </p:txBody>
      </p:sp>
      <p:sp>
        <p:nvSpPr>
          <p:cNvPr id="4" name="TextBox 3"/>
          <p:cNvSpPr txBox="1"/>
          <p:nvPr/>
        </p:nvSpPr>
        <p:spPr>
          <a:xfrm>
            <a:off x="604910" y="5767754"/>
            <a:ext cx="7090117" cy="276999"/>
          </a:xfrm>
          <a:prstGeom prst="rect">
            <a:avLst/>
          </a:prstGeom>
          <a:noFill/>
        </p:spPr>
        <p:txBody>
          <a:bodyPr wrap="square" rtlCol="0">
            <a:spAutoFit/>
          </a:bodyPr>
          <a:lstStyle/>
          <a:p>
            <a:pPr algn="just"/>
            <a:r>
              <a:rPr lang="en-GB" sz="1200" u="sng" dirty="0">
                <a:hlinkClick r:id="rId3"/>
              </a:rPr>
              <a:t>* https://www.sra.org.uk/sra/consultations/new-regulations.page</a:t>
            </a:r>
            <a:r>
              <a:rPr lang="en-GB" sz="1200" u="sng" dirty="0"/>
              <a:t> </a:t>
            </a:r>
          </a:p>
        </p:txBody>
      </p:sp>
    </p:spTree>
    <p:extLst>
      <p:ext uri="{BB962C8B-B14F-4D97-AF65-F5344CB8AC3E}">
        <p14:creationId xmlns:p14="http://schemas.microsoft.com/office/powerpoint/2010/main" val="326204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023C1D-378F-FA4A-B00C-FEE46CD7A0EE}"/>
              </a:ext>
            </a:extLst>
          </p:cNvPr>
          <p:cNvSpPr>
            <a:spLocks noGrp="1"/>
          </p:cNvSpPr>
          <p:nvPr>
            <p:ph idx="1"/>
          </p:nvPr>
        </p:nvSpPr>
        <p:spPr>
          <a:xfrm>
            <a:off x="455427" y="2028342"/>
            <a:ext cx="11261756" cy="3947854"/>
          </a:xfrm>
        </p:spPr>
        <p:txBody>
          <a:bodyPr>
            <a:normAutofit/>
          </a:bodyPr>
          <a:lstStyle/>
          <a:p>
            <a:r>
              <a:rPr lang="en-GB" dirty="0"/>
              <a:t>There are different kinds and models of CLE, which may not all be suitable for QWE</a:t>
            </a:r>
          </a:p>
          <a:p>
            <a:endParaRPr lang="en-GB" dirty="0"/>
          </a:p>
          <a:p>
            <a:pPr marL="0" indent="0">
              <a:buNone/>
            </a:pPr>
            <a:endParaRPr lang="en-GB" dirty="0"/>
          </a:p>
          <a:p>
            <a:r>
              <a:rPr lang="en-GB" dirty="0"/>
              <a:t>Key question – </a:t>
            </a:r>
            <a:r>
              <a:rPr lang="en-GB" u="sng" dirty="0"/>
              <a:t>does the CLE in question allow students to develop some or all of the prescribed competences for solicitors</a:t>
            </a:r>
            <a:r>
              <a:rPr lang="en-GB" dirty="0"/>
              <a:t>?</a:t>
            </a:r>
          </a:p>
          <a:p>
            <a:endParaRPr lang="en-GB" dirty="0"/>
          </a:p>
          <a:p>
            <a:pPr marL="0" indent="0">
              <a:buNone/>
            </a:pPr>
            <a:endParaRPr lang="en-GB" dirty="0"/>
          </a:p>
        </p:txBody>
      </p:sp>
      <p:sp>
        <p:nvSpPr>
          <p:cNvPr id="3" name="Title 2">
            <a:extLst>
              <a:ext uri="{FF2B5EF4-FFF2-40B4-BE49-F238E27FC236}">
                <a16:creationId xmlns:a16="http://schemas.microsoft.com/office/drawing/2014/main" id="{C588AE65-DFBC-F543-AE28-3D957BCE43AD}"/>
              </a:ext>
            </a:extLst>
          </p:cNvPr>
          <p:cNvSpPr>
            <a:spLocks noGrp="1"/>
          </p:cNvSpPr>
          <p:nvPr>
            <p:ph type="title"/>
          </p:nvPr>
        </p:nvSpPr>
        <p:spPr/>
        <p:txBody>
          <a:bodyPr>
            <a:normAutofit fontScale="90000"/>
          </a:bodyPr>
          <a:lstStyle/>
          <a:p>
            <a:pPr algn="ctr"/>
            <a:r>
              <a:rPr lang="en-GB" dirty="0"/>
              <a:t>Is Clinical Legal Education (CLE) Suitable for QWE?</a:t>
            </a:r>
          </a:p>
        </p:txBody>
      </p:sp>
      <p:sp>
        <p:nvSpPr>
          <p:cNvPr id="5" name="Rectangle 1">
            <a:extLst>
              <a:ext uri="{FF2B5EF4-FFF2-40B4-BE49-F238E27FC236}">
                <a16:creationId xmlns:a16="http://schemas.microsoft.com/office/drawing/2014/main" id="{5E6370B3-94A6-554E-8F76-60E737CB1465}"/>
              </a:ext>
            </a:extLst>
          </p:cNvPr>
          <p:cNvSpPr>
            <a:spLocks noChangeArrowheads="1"/>
          </p:cNvSpPr>
          <p:nvPr/>
        </p:nvSpPr>
        <p:spPr bwMode="auto">
          <a:xfrm>
            <a:off x="1252538" y="4221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730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31BF7-39AE-F540-A180-D64A9747894A}"/>
              </a:ext>
            </a:extLst>
          </p:cNvPr>
          <p:cNvSpPr>
            <a:spLocks noGrp="1"/>
          </p:cNvSpPr>
          <p:nvPr>
            <p:ph idx="1"/>
          </p:nvPr>
        </p:nvSpPr>
        <p:spPr/>
        <p:txBody>
          <a:bodyPr/>
          <a:lstStyle/>
          <a:p>
            <a:r>
              <a:rPr lang="en-GB" dirty="0"/>
              <a:t>We have undertaken a mapping exercise for Northumbria’s Student Law Office and we believe it would satisfy this key question. E.g.:</a:t>
            </a:r>
          </a:p>
          <a:p>
            <a:endParaRPr lang="en-GB" dirty="0"/>
          </a:p>
        </p:txBody>
      </p:sp>
      <p:sp>
        <p:nvSpPr>
          <p:cNvPr id="3" name="Title 2">
            <a:extLst>
              <a:ext uri="{FF2B5EF4-FFF2-40B4-BE49-F238E27FC236}">
                <a16:creationId xmlns:a16="http://schemas.microsoft.com/office/drawing/2014/main" id="{EF01081F-B6C7-874A-8C54-337C17CE5458}"/>
              </a:ext>
            </a:extLst>
          </p:cNvPr>
          <p:cNvSpPr>
            <a:spLocks noGrp="1"/>
          </p:cNvSpPr>
          <p:nvPr>
            <p:ph type="title"/>
          </p:nvPr>
        </p:nvSpPr>
        <p:spPr/>
        <p:txBody>
          <a:bodyPr/>
          <a:lstStyle/>
          <a:p>
            <a:pPr algn="ctr"/>
            <a:r>
              <a:rPr lang="en-GB" dirty="0"/>
              <a:t>Mapping Competencies - Example</a:t>
            </a:r>
          </a:p>
        </p:txBody>
      </p:sp>
      <p:graphicFrame>
        <p:nvGraphicFramePr>
          <p:cNvPr id="4" name="Table 3">
            <a:extLst>
              <a:ext uri="{FF2B5EF4-FFF2-40B4-BE49-F238E27FC236}">
                <a16:creationId xmlns:a16="http://schemas.microsoft.com/office/drawing/2014/main" id="{95ABAC1B-42A3-BA46-BD7B-81BA6573C54E}"/>
              </a:ext>
            </a:extLst>
          </p:cNvPr>
          <p:cNvGraphicFramePr>
            <a:graphicFrameLocks noGrp="1"/>
          </p:cNvGraphicFramePr>
          <p:nvPr>
            <p:extLst>
              <p:ext uri="{D42A27DB-BD31-4B8C-83A1-F6EECF244321}">
                <p14:modId xmlns:p14="http://schemas.microsoft.com/office/powerpoint/2010/main" val="3109936215"/>
              </p:ext>
            </p:extLst>
          </p:nvPr>
        </p:nvGraphicFramePr>
        <p:xfrm>
          <a:off x="455426" y="2926080"/>
          <a:ext cx="11468349" cy="3671668"/>
        </p:xfrm>
        <a:graphic>
          <a:graphicData uri="http://schemas.openxmlformats.org/drawingml/2006/table">
            <a:tbl>
              <a:tblPr firstRow="1" firstCol="1" bandRow="1">
                <a:tableStyleId>{5C22544A-7EE6-4342-B048-85BDC9FD1C3A}</a:tableStyleId>
              </a:tblPr>
              <a:tblGrid>
                <a:gridCol w="1770624">
                  <a:extLst>
                    <a:ext uri="{9D8B030D-6E8A-4147-A177-3AD203B41FA5}">
                      <a16:colId xmlns:a16="http://schemas.microsoft.com/office/drawing/2014/main" val="2029053711"/>
                    </a:ext>
                  </a:extLst>
                </a:gridCol>
                <a:gridCol w="4328615">
                  <a:extLst>
                    <a:ext uri="{9D8B030D-6E8A-4147-A177-3AD203B41FA5}">
                      <a16:colId xmlns:a16="http://schemas.microsoft.com/office/drawing/2014/main" val="268603971"/>
                    </a:ext>
                  </a:extLst>
                </a:gridCol>
                <a:gridCol w="2881079">
                  <a:extLst>
                    <a:ext uri="{9D8B030D-6E8A-4147-A177-3AD203B41FA5}">
                      <a16:colId xmlns:a16="http://schemas.microsoft.com/office/drawing/2014/main" val="2175550521"/>
                    </a:ext>
                  </a:extLst>
                </a:gridCol>
                <a:gridCol w="2488031">
                  <a:extLst>
                    <a:ext uri="{9D8B030D-6E8A-4147-A177-3AD203B41FA5}">
                      <a16:colId xmlns:a16="http://schemas.microsoft.com/office/drawing/2014/main" val="1599204032"/>
                    </a:ext>
                  </a:extLst>
                </a:gridCol>
              </a:tblGrid>
              <a:tr h="1776614">
                <a:tc>
                  <a:txBody>
                    <a:bodyPr/>
                    <a:lstStyle/>
                    <a:p>
                      <a:pPr algn="just">
                        <a:lnSpc>
                          <a:spcPct val="150000"/>
                        </a:lnSpc>
                        <a:spcAft>
                          <a:spcPts val="2400"/>
                        </a:spcAft>
                      </a:pPr>
                      <a:r>
                        <a:rPr lang="en-GB" sz="2000" dirty="0">
                          <a:solidFill>
                            <a:schemeClr val="tx1"/>
                          </a:solidFill>
                          <a:effectLst/>
                        </a:rPr>
                        <a:t>Competency</a:t>
                      </a:r>
                      <a:endParaRPr lang="en-GB" sz="2400" dirty="0">
                        <a:solidFill>
                          <a:schemeClr val="tx1"/>
                        </a:solidFill>
                        <a:effectLst/>
                        <a:latin typeface="Arial" panose="020B0604020202020204" pitchFamily="34" charset="0"/>
                        <a:ea typeface="SimSun" panose="02010600030101010101" pitchFamily="2" charset="-122"/>
                      </a:endParaRPr>
                    </a:p>
                  </a:txBody>
                  <a:tcPr marL="68580" marR="68580" marT="0" marB="0">
                    <a:solidFill>
                      <a:schemeClr val="accent1"/>
                    </a:solidFill>
                  </a:tcPr>
                </a:tc>
                <a:tc>
                  <a:txBody>
                    <a:bodyPr/>
                    <a:lstStyle/>
                    <a:p>
                      <a:pPr algn="just">
                        <a:lnSpc>
                          <a:spcPct val="150000"/>
                        </a:lnSpc>
                        <a:spcAft>
                          <a:spcPts val="2400"/>
                        </a:spcAft>
                      </a:pPr>
                      <a:r>
                        <a:rPr lang="en-GB" sz="2000" dirty="0">
                          <a:solidFill>
                            <a:schemeClr val="tx1"/>
                          </a:solidFill>
                          <a:effectLst/>
                        </a:rPr>
                        <a:t>Competence Description </a:t>
                      </a:r>
                      <a:endParaRPr lang="en-GB" sz="2400" dirty="0">
                        <a:solidFill>
                          <a:schemeClr val="tx1"/>
                        </a:solidFill>
                        <a:effectLst/>
                        <a:latin typeface="Arial" panose="020B0604020202020204" pitchFamily="34" charset="0"/>
                        <a:ea typeface="SimSun" panose="02010600030101010101" pitchFamily="2" charset="-122"/>
                      </a:endParaRPr>
                    </a:p>
                  </a:txBody>
                  <a:tcPr marL="68580" marR="68580" marT="0" marB="0">
                    <a:solidFill>
                      <a:schemeClr val="accent1"/>
                    </a:solidFill>
                  </a:tcPr>
                </a:tc>
                <a:tc>
                  <a:txBody>
                    <a:bodyPr/>
                    <a:lstStyle/>
                    <a:p>
                      <a:pPr algn="just">
                        <a:lnSpc>
                          <a:spcPct val="150000"/>
                        </a:lnSpc>
                        <a:spcAft>
                          <a:spcPts val="2400"/>
                        </a:spcAft>
                      </a:pPr>
                      <a:r>
                        <a:rPr lang="en-GB" sz="2000" dirty="0">
                          <a:solidFill>
                            <a:schemeClr val="tx1"/>
                          </a:solidFill>
                          <a:effectLst/>
                        </a:rPr>
                        <a:t>Mapping to activities in Student Law Office </a:t>
                      </a:r>
                      <a:endParaRPr lang="en-GB" sz="2400" dirty="0">
                        <a:solidFill>
                          <a:schemeClr val="tx1"/>
                        </a:solidFill>
                        <a:effectLst/>
                        <a:latin typeface="Arial" panose="020B0604020202020204" pitchFamily="34" charset="0"/>
                        <a:ea typeface="SimSun" panose="02010600030101010101" pitchFamily="2" charset="-122"/>
                      </a:endParaRPr>
                    </a:p>
                  </a:txBody>
                  <a:tcPr marL="68580" marR="68580" marT="0" marB="0">
                    <a:solidFill>
                      <a:schemeClr val="accent1"/>
                    </a:solidFill>
                  </a:tcPr>
                </a:tc>
                <a:tc>
                  <a:txBody>
                    <a:bodyPr/>
                    <a:lstStyle/>
                    <a:p>
                      <a:pPr algn="just">
                        <a:lnSpc>
                          <a:spcPct val="150000"/>
                        </a:lnSpc>
                        <a:spcAft>
                          <a:spcPts val="2400"/>
                        </a:spcAft>
                      </a:pPr>
                      <a:r>
                        <a:rPr lang="en-GB" sz="2000" dirty="0">
                          <a:solidFill>
                            <a:schemeClr val="tx1"/>
                          </a:solidFill>
                          <a:effectLst/>
                        </a:rPr>
                        <a:t>Mapping to assessment criteria </a:t>
                      </a:r>
                    </a:p>
                  </a:txBody>
                  <a:tcPr marL="68580" marR="68580" marT="0" marB="0">
                    <a:solidFill>
                      <a:schemeClr val="accent1"/>
                    </a:solidFill>
                  </a:tcPr>
                </a:tc>
                <a:extLst>
                  <a:ext uri="{0D108BD9-81ED-4DB2-BD59-A6C34878D82A}">
                    <a16:rowId xmlns:a16="http://schemas.microsoft.com/office/drawing/2014/main" val="949167024"/>
                  </a:ext>
                </a:extLst>
              </a:tr>
              <a:tr h="1895054">
                <a:tc>
                  <a:txBody>
                    <a:bodyPr/>
                    <a:lstStyle/>
                    <a:p>
                      <a:pPr algn="just">
                        <a:lnSpc>
                          <a:spcPct val="150000"/>
                        </a:lnSpc>
                        <a:spcAft>
                          <a:spcPts val="2400"/>
                        </a:spcAft>
                      </a:pPr>
                      <a:r>
                        <a:rPr lang="en-GB" sz="1600" b="1" kern="1200" dirty="0">
                          <a:solidFill>
                            <a:schemeClr val="tx1"/>
                          </a:solidFill>
                          <a:effectLst/>
                          <a:latin typeface="+mn-lt"/>
                          <a:ea typeface="+mn-ea"/>
                          <a:cs typeface="+mn-cs"/>
                        </a:rPr>
                        <a:t>C5</a:t>
                      </a:r>
                      <a:r>
                        <a:rPr lang="en-GB" sz="2000" dirty="0">
                          <a:solidFill>
                            <a:schemeClr val="tx1"/>
                          </a:solidFill>
                          <a:effectLst/>
                        </a:rPr>
                        <a:t> </a:t>
                      </a:r>
                      <a:endParaRPr lang="en-GB" sz="2000" dirty="0">
                        <a:solidFill>
                          <a:schemeClr val="tx1"/>
                        </a:solidFill>
                        <a:effectLst/>
                        <a:latin typeface="Arial" panose="020B0604020202020204" pitchFamily="34" charset="0"/>
                        <a:ea typeface="SimSun" panose="02010600030101010101" pitchFamily="2" charset="-122"/>
                      </a:endParaRPr>
                    </a:p>
                  </a:txBody>
                  <a:tcPr marL="68580" marR="68580" marT="0" marB="0">
                    <a:solidFill>
                      <a:schemeClr val="accent1"/>
                    </a:solidFill>
                  </a:tcPr>
                </a:tc>
                <a:tc>
                  <a:txBody>
                    <a:bodyPr/>
                    <a:lstStyle/>
                    <a:p>
                      <a:pPr algn="just">
                        <a:lnSpc>
                          <a:spcPct val="150000"/>
                        </a:lnSpc>
                        <a:spcAft>
                          <a:spcPts val="2400"/>
                        </a:spcAft>
                      </a:pPr>
                      <a:r>
                        <a:rPr lang="en-GB" sz="1600" kern="1200" dirty="0">
                          <a:solidFill>
                            <a:schemeClr val="tx1"/>
                          </a:solidFill>
                          <a:effectLst/>
                          <a:latin typeface="+mn-lt"/>
                          <a:ea typeface="+mn-ea"/>
                          <a:cs typeface="+mn-cs"/>
                        </a:rPr>
                        <a:t>Keep, use and maintain accurate, complete and clear records, including…</a:t>
                      </a:r>
                      <a:r>
                        <a:rPr lang="en-GB" sz="2000" dirty="0">
                          <a:solidFill>
                            <a:schemeClr val="tx1"/>
                          </a:solidFill>
                          <a:effectLst/>
                        </a:rPr>
                        <a:t> </a:t>
                      </a:r>
                      <a:endParaRPr lang="en-GB" sz="2000" dirty="0">
                        <a:solidFill>
                          <a:schemeClr val="tx1"/>
                        </a:solidFill>
                        <a:effectLst/>
                        <a:latin typeface="Arial" panose="020B0604020202020204" pitchFamily="34" charset="0"/>
                        <a:ea typeface="SimSun" panose="02010600030101010101" pitchFamily="2" charset="-122"/>
                      </a:endParaRPr>
                    </a:p>
                  </a:txBody>
                  <a:tcPr marL="68580" marR="68580" marT="0" marB="0">
                    <a:solidFill>
                      <a:schemeClr val="accent1"/>
                    </a:solidFill>
                  </a:tcPr>
                </a:tc>
                <a:tc>
                  <a:txBody>
                    <a:bodyPr/>
                    <a:lstStyle/>
                    <a:p>
                      <a:pPr algn="just">
                        <a:lnSpc>
                          <a:spcPct val="150000"/>
                        </a:lnSpc>
                        <a:spcAft>
                          <a:spcPts val="2400"/>
                        </a:spcAft>
                      </a:pPr>
                      <a:r>
                        <a:rPr lang="en-GB" sz="1600" kern="1200" dirty="0">
                          <a:solidFill>
                            <a:schemeClr val="tx1"/>
                          </a:solidFill>
                          <a:effectLst/>
                          <a:latin typeface="+mn-lt"/>
                          <a:ea typeface="+mn-ea"/>
                          <a:cs typeface="+mn-cs"/>
                        </a:rPr>
                        <a:t>Students are required to maintain a client file and make attendance notes of meetings and telephone calls. </a:t>
                      </a:r>
                      <a:endParaRPr lang="en-GB" sz="2000" dirty="0">
                        <a:solidFill>
                          <a:schemeClr val="tx1"/>
                        </a:solidFill>
                        <a:effectLst/>
                        <a:latin typeface="Arial" panose="020B0604020202020204" pitchFamily="34" charset="0"/>
                        <a:ea typeface="SimSun" panose="02010600030101010101" pitchFamily="2" charset="-122"/>
                      </a:endParaRPr>
                    </a:p>
                  </a:txBody>
                  <a:tcPr marL="68580" marR="68580" marT="0" marB="0">
                    <a:solidFill>
                      <a:schemeClr val="accent1"/>
                    </a:solidFill>
                  </a:tcPr>
                </a:tc>
                <a:tc>
                  <a:txBody>
                    <a:bodyPr/>
                    <a:lstStyle/>
                    <a:p>
                      <a:pPr algn="just">
                        <a:lnSpc>
                          <a:spcPct val="150000"/>
                        </a:lnSpc>
                        <a:spcAft>
                          <a:spcPts val="2400"/>
                        </a:spcAft>
                      </a:pPr>
                      <a:r>
                        <a:rPr lang="en-GB" sz="1800" kern="1200" dirty="0">
                          <a:solidFill>
                            <a:schemeClr val="dk1"/>
                          </a:solidFill>
                          <a:effectLst/>
                          <a:latin typeface="+mn-lt"/>
                          <a:ea typeface="+mn-ea"/>
                          <a:cs typeface="+mn-cs"/>
                        </a:rPr>
                        <a:t>Organisation: time and file management.</a:t>
                      </a:r>
                      <a:r>
                        <a:rPr lang="en-GB" sz="2400" dirty="0">
                          <a:effectLst/>
                        </a:rPr>
                        <a:t> </a:t>
                      </a:r>
                      <a:endParaRPr lang="en-GB" sz="2400" dirty="0">
                        <a:solidFill>
                          <a:schemeClr val="tx1"/>
                        </a:solidFill>
                        <a:effectLst/>
                        <a:latin typeface="Arial" panose="020B0604020202020204" pitchFamily="34" charset="0"/>
                        <a:ea typeface="SimSun" panose="02010600030101010101" pitchFamily="2" charset="-122"/>
                      </a:endParaRPr>
                    </a:p>
                  </a:txBody>
                  <a:tcPr marL="68580" marR="68580" marT="0" marB="0">
                    <a:solidFill>
                      <a:schemeClr val="accent1"/>
                    </a:solidFill>
                  </a:tcPr>
                </a:tc>
                <a:extLst>
                  <a:ext uri="{0D108BD9-81ED-4DB2-BD59-A6C34878D82A}">
                    <a16:rowId xmlns:a16="http://schemas.microsoft.com/office/drawing/2014/main" val="1326487022"/>
                  </a:ext>
                </a:extLst>
              </a:tr>
            </a:tbl>
          </a:graphicData>
        </a:graphic>
      </p:graphicFrame>
    </p:spTree>
    <p:extLst>
      <p:ext uri="{BB962C8B-B14F-4D97-AF65-F5344CB8AC3E}">
        <p14:creationId xmlns:p14="http://schemas.microsoft.com/office/powerpoint/2010/main" val="356426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Some CLE may be too short/informal etc. </a:t>
            </a:r>
          </a:p>
          <a:p>
            <a:pPr marL="0" indent="0">
              <a:buNone/>
            </a:pPr>
            <a:endParaRPr lang="en-GB" dirty="0"/>
          </a:p>
          <a:p>
            <a:r>
              <a:rPr lang="en-GB" dirty="0"/>
              <a:t>Not useful to those students who don’t wish to practise</a:t>
            </a:r>
          </a:p>
          <a:p>
            <a:endParaRPr lang="en-GB" dirty="0"/>
          </a:p>
          <a:p>
            <a:r>
              <a:rPr lang="en-GB" dirty="0"/>
              <a:t>Probably not useful to students who obtain a training contact</a:t>
            </a:r>
          </a:p>
          <a:p>
            <a:endParaRPr lang="en-GB" dirty="0"/>
          </a:p>
          <a:p>
            <a:r>
              <a:rPr lang="en-GB" dirty="0"/>
              <a:t>Potential to further exacerbate/add another complicating factor to, the existing tension between education and social justice in CLE</a:t>
            </a:r>
          </a:p>
          <a:p>
            <a:endParaRPr lang="en-GB" dirty="0"/>
          </a:p>
          <a:p>
            <a:r>
              <a:rPr lang="en-GB" dirty="0"/>
              <a:t>Won’t likely amount to many months FTE</a:t>
            </a:r>
          </a:p>
        </p:txBody>
      </p:sp>
      <p:sp>
        <p:nvSpPr>
          <p:cNvPr id="3" name="Title 2"/>
          <p:cNvSpPr>
            <a:spLocks noGrp="1"/>
          </p:cNvSpPr>
          <p:nvPr>
            <p:ph type="title"/>
          </p:nvPr>
        </p:nvSpPr>
        <p:spPr/>
        <p:txBody>
          <a:bodyPr/>
          <a:lstStyle/>
          <a:p>
            <a:r>
              <a:rPr lang="en-GB" dirty="0"/>
              <a:t>Arguments against offering CLE as QWE</a:t>
            </a:r>
          </a:p>
        </p:txBody>
      </p:sp>
    </p:spTree>
    <p:extLst>
      <p:ext uri="{BB962C8B-B14F-4D97-AF65-F5344CB8AC3E}">
        <p14:creationId xmlns:p14="http://schemas.microsoft.com/office/powerpoint/2010/main" val="25715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942" y="1552352"/>
            <a:ext cx="11674258" cy="5026248"/>
          </a:xfrm>
        </p:spPr>
        <p:txBody>
          <a:bodyPr>
            <a:normAutofit fontScale="62500" lnSpcReduction="20000"/>
          </a:bodyPr>
          <a:lstStyle/>
          <a:p>
            <a:r>
              <a:rPr lang="en-GB" sz="3600" dirty="0"/>
              <a:t>Whilst a student is unlikely to obtain 2 years FTE solely through clinic, some may be able to combine it with other work experience (paralegal work, placements etc.) Also note multiple CLE with one institution counts as a single arrangement under the Draft Regulations. </a:t>
            </a:r>
          </a:p>
          <a:p>
            <a:endParaRPr lang="en-GB" sz="3600" dirty="0"/>
          </a:p>
          <a:p>
            <a:r>
              <a:rPr lang="en-GB" sz="3600" dirty="0"/>
              <a:t>‘…a number of [solicitor] competences (e.g. legal research, taking responsibility for one’s own learning, taking steps to obtain help, communicating clearly, analysing problems, obtaining facts and drafting) appear in most kinds of work experience.’*</a:t>
            </a:r>
          </a:p>
          <a:p>
            <a:endParaRPr lang="en-GB" sz="3600" dirty="0"/>
          </a:p>
          <a:p>
            <a:r>
              <a:rPr lang="en-GB" sz="3600" dirty="0"/>
              <a:t>CLE deserving of recognition/unfair not to sign off on QWE, when this could count</a:t>
            </a:r>
          </a:p>
          <a:p>
            <a:endParaRPr lang="en-GB" sz="3600" dirty="0"/>
          </a:p>
          <a:p>
            <a:r>
              <a:rPr lang="en-GB" sz="3600" dirty="0"/>
              <a:t>Supports diversity agenda</a:t>
            </a:r>
          </a:p>
          <a:p>
            <a:endParaRPr lang="en-GB" sz="3600" dirty="0"/>
          </a:p>
          <a:p>
            <a:r>
              <a:rPr lang="en-GB" sz="3600" dirty="0"/>
              <a:t>The competition might decide to offer it</a:t>
            </a:r>
          </a:p>
          <a:p>
            <a:pPr marL="0" indent="0">
              <a:buNone/>
            </a:pPr>
            <a:endParaRPr lang="en-GB" dirty="0"/>
          </a:p>
          <a:p>
            <a:pPr marL="0" indent="0">
              <a:buNone/>
            </a:pPr>
            <a:r>
              <a:rPr lang="en-GB" sz="2200" dirty="0"/>
              <a:t>*Jane </a:t>
            </a:r>
            <a:r>
              <a:rPr lang="en-GB" sz="2200" dirty="0" err="1"/>
              <a:t>Ching</a:t>
            </a:r>
            <a:r>
              <a:rPr lang="en-GB" sz="2200" dirty="0"/>
              <a:t> and Pamela Henderson, 'Pre qualification work experience in professional legal education' (Nottingham Law School, 2016). </a:t>
            </a:r>
          </a:p>
          <a:p>
            <a:endParaRPr lang="en-GB" dirty="0"/>
          </a:p>
        </p:txBody>
      </p:sp>
      <p:sp>
        <p:nvSpPr>
          <p:cNvPr id="3" name="Title 2"/>
          <p:cNvSpPr>
            <a:spLocks noGrp="1"/>
          </p:cNvSpPr>
          <p:nvPr>
            <p:ph type="title"/>
          </p:nvPr>
        </p:nvSpPr>
        <p:spPr/>
        <p:txBody>
          <a:bodyPr/>
          <a:lstStyle/>
          <a:p>
            <a:r>
              <a:rPr lang="en-GB" dirty="0"/>
              <a:t>Arguments for offering CLE as QWE</a:t>
            </a:r>
          </a:p>
        </p:txBody>
      </p:sp>
    </p:spTree>
    <p:extLst>
      <p:ext uri="{BB962C8B-B14F-4D97-AF65-F5344CB8AC3E}">
        <p14:creationId xmlns:p14="http://schemas.microsoft.com/office/powerpoint/2010/main" val="347686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427" y="2101197"/>
            <a:ext cx="11261756" cy="3947854"/>
          </a:xfrm>
        </p:spPr>
        <p:txBody>
          <a:bodyPr/>
          <a:lstStyle/>
          <a:p>
            <a:r>
              <a:rPr lang="en-GB" dirty="0"/>
              <a:t>The Draft Regulations do not prescribe supervisory arrangements for QWE. </a:t>
            </a:r>
          </a:p>
          <a:p>
            <a:pPr marL="0" indent="0">
              <a:buNone/>
            </a:pPr>
            <a:endParaRPr lang="en-GB" dirty="0"/>
          </a:p>
          <a:p>
            <a:r>
              <a:rPr lang="en-GB" dirty="0"/>
              <a:t>However, there are specific rules about who can sign off on QWE (referred to as providing ‘confirmation’ in the Draft Regulations):</a:t>
            </a:r>
          </a:p>
          <a:p>
            <a:endParaRPr lang="en-GB" dirty="0"/>
          </a:p>
        </p:txBody>
      </p:sp>
      <p:sp>
        <p:nvSpPr>
          <p:cNvPr id="3" name="Title 2"/>
          <p:cNvSpPr>
            <a:spLocks noGrp="1"/>
          </p:cNvSpPr>
          <p:nvPr>
            <p:ph type="title"/>
          </p:nvPr>
        </p:nvSpPr>
        <p:spPr/>
        <p:txBody>
          <a:bodyPr>
            <a:normAutofit fontScale="90000"/>
          </a:bodyPr>
          <a:lstStyle/>
          <a:p>
            <a:pPr algn="ctr"/>
            <a:r>
              <a:rPr lang="en-GB" dirty="0"/>
              <a:t>Practicalities of CLE as QWE – Supervision/Sign Off</a:t>
            </a:r>
          </a:p>
        </p:txBody>
      </p:sp>
    </p:spTree>
    <p:extLst>
      <p:ext uri="{BB962C8B-B14F-4D97-AF65-F5344CB8AC3E}">
        <p14:creationId xmlns:p14="http://schemas.microsoft.com/office/powerpoint/2010/main" val="65206615"/>
      </p:ext>
    </p:extLst>
  </p:cSld>
  <p:clrMapOvr>
    <a:masterClrMapping/>
  </p:clrMapOvr>
</p:sld>
</file>

<file path=ppt/theme/theme1.xml><?xml version="1.0" encoding="utf-8"?>
<a:theme xmlns:a="http://schemas.openxmlformats.org/drawingml/2006/main" name="White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Slide Tempate 2017.potx" id="{8554B33A-AACA-41A6-93D4-AD0500D5D194}" vid="{4ACA9EF1-5D9F-4053-9446-D248B7CE48BD}"/>
    </a:ext>
  </a:extLst>
</a:theme>
</file>

<file path=ppt/theme/theme2.xml><?xml version="1.0" encoding="utf-8"?>
<a:theme xmlns:a="http://schemas.openxmlformats.org/drawingml/2006/main" name="Black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Slide Tempate 2017.potx" id="{8554B33A-AACA-41A6-93D4-AD0500D5D194}" vid="{6D360E0A-2C20-4C56-A994-70512DCFA0B8}"/>
    </a:ext>
  </a:extLst>
</a:theme>
</file>

<file path=ppt/theme/theme3.xml><?xml version="1.0" encoding="utf-8"?>
<a:theme xmlns:a="http://schemas.openxmlformats.org/drawingml/2006/main" name="White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Slide Tempate 2017.potx" id="{8554B33A-AACA-41A6-93D4-AD0500D5D194}" vid="{8CC15C15-B500-4945-A816-5455B3714EB2}"/>
    </a:ext>
  </a:extLst>
</a:theme>
</file>

<file path=ppt/theme/theme4.xml><?xml version="1.0" encoding="utf-8"?>
<a:theme xmlns:a="http://schemas.openxmlformats.org/drawingml/2006/main" name="Black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Slide Tempate 2017.potx" id="{8554B33A-AACA-41A6-93D4-AD0500D5D194}" vid="{25781FF8-65EE-47C9-830F-AF4679518CF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7503B588C566E0468339CA50D14C7C96" ma:contentTypeVersion="2" ma:contentTypeDescription="Upload an image." ma:contentTypeScope="" ma:versionID="e95fca7b813fdeb7d47f14c0b49dfdd8">
  <xsd:schema xmlns:xsd="http://www.w3.org/2001/XMLSchema" xmlns:xs="http://www.w3.org/2001/XMLSchema" xmlns:p="http://schemas.microsoft.com/office/2006/metadata/properties" xmlns:ns1="http://schemas.microsoft.com/sharepoint/v3" xmlns:ns2="60C11AE1-E3BF-4593-8A2B-CE8459EEB745" xmlns:ns3="http://schemas.microsoft.com/sharepoint/v3/fields" targetNamespace="http://schemas.microsoft.com/office/2006/metadata/properties" ma:root="true" ma:fieldsID="b4bd68e83fa0ec4de9ea96869bdd3ba8" ns1:_="" ns2:_="" ns3:_="">
    <xsd:import namespace="http://schemas.microsoft.com/sharepoint/v3"/>
    <xsd:import namespace="60C11AE1-E3BF-4593-8A2B-CE8459EEB74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internalName="PublishingStartDate">
      <xsd:simpleType>
        <xsd:restriction base="dms:Unknown"/>
      </xsd:simpleType>
    </xsd:element>
    <xsd:element name="PublishingExpirationDate" ma:index="2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C11AE1-E3BF-4593-8A2B-CE8459EEB74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mageCreateDate xmlns="60C11AE1-E3BF-4593-8A2B-CE8459EEB745"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9E1928B8-4EE3-44E3-A3DA-589E26844FC6}">
  <ds:schemaRefs>
    <ds:schemaRef ds:uri="http://schemas.microsoft.com/sharepoint/v3/contenttype/forms"/>
  </ds:schemaRefs>
</ds:datastoreItem>
</file>

<file path=customXml/itemProps2.xml><?xml version="1.0" encoding="utf-8"?>
<ds:datastoreItem xmlns:ds="http://schemas.openxmlformats.org/officeDocument/2006/customXml" ds:itemID="{46EB5326-065A-49F7-B71E-DD334A8CA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C11AE1-E3BF-4593-8A2B-CE8459EEB745"/>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5DB007-3F72-46CD-9C65-144C36337EF5}">
  <ds:schemaRefs>
    <ds:schemaRef ds:uri="http://purl.org/dc/terms/"/>
    <ds:schemaRef ds:uri="60C11AE1-E3BF-4593-8A2B-CE8459EEB745"/>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sharepoint/v3/fields"/>
    <ds:schemaRef ds:uri="http://purl.org/dc/elements/1.1/"/>
    <ds:schemaRef ds:uri="http://schemas.microsoft.com/office/infopath/2007/PartnerControl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White Title Slide</Template>
  <TotalTime>799</TotalTime>
  <Words>873</Words>
  <Application>Microsoft Office PowerPoint</Application>
  <PresentationFormat>Widescreen</PresentationFormat>
  <Paragraphs>104</Paragraphs>
  <Slides>14</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SimSun</vt:lpstr>
      <vt:lpstr>Arial</vt:lpstr>
      <vt:lpstr>Azo Sans</vt:lpstr>
      <vt:lpstr>Azo Sans Medium</vt:lpstr>
      <vt:lpstr>Azo Sans Thin</vt:lpstr>
      <vt:lpstr>Calibri</vt:lpstr>
      <vt:lpstr>Wingdings</vt:lpstr>
      <vt:lpstr>White Title Slide</vt:lpstr>
      <vt:lpstr>Black Title Slide</vt:lpstr>
      <vt:lpstr>White Content Slide</vt:lpstr>
      <vt:lpstr>Black Content Slide</vt:lpstr>
      <vt:lpstr>Clinical Legal Education as Qualifying Work Experience</vt:lpstr>
      <vt:lpstr>LETR and Qualifying Work Experience (QWE)</vt:lpstr>
      <vt:lpstr>SRA Response to LETR</vt:lpstr>
      <vt:lpstr>SRA’s proposals in relation to QWE</vt:lpstr>
      <vt:lpstr>Is Clinical Legal Education (CLE) Suitable for QWE?</vt:lpstr>
      <vt:lpstr>Mapping Competencies - Example</vt:lpstr>
      <vt:lpstr>Arguments against offering CLE as QWE</vt:lpstr>
      <vt:lpstr>Arguments for offering CLE as QWE</vt:lpstr>
      <vt:lpstr>Practicalities of CLE as QWE – Supervision/Sign Off</vt:lpstr>
      <vt:lpstr>Practicalities of CLE as QWE – Supervision/Sign Off</vt:lpstr>
      <vt:lpstr>Practicalities of CLE as QWE – Supervision/Sign Off</vt:lpstr>
      <vt:lpstr>How much FTE should students be credited with?</vt:lpstr>
      <vt:lpstr>How much FTE should students be credited with?</vt:lpstr>
      <vt:lpstr>Questions and Contact Details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Legal Education as Qualifying Work Experience</dc:title>
  <dc:creator>rachel.a.dunn</dc:creator>
  <cp:keywords/>
  <dc:description/>
  <cp:lastModifiedBy>Victoria Roper</cp:lastModifiedBy>
  <cp:revision>85</cp:revision>
  <dcterms:created xsi:type="dcterms:W3CDTF">2018-06-13T11:27:47Z</dcterms:created>
  <dcterms:modified xsi:type="dcterms:W3CDTF">2018-06-29T12:58:35Z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0x0101009148F5A04DDD49CBA7127AADA5FB792B00AADE34325A8B49CDA8BB4DB53328F214007503B588C566E0468339CA50D14C7C96</vt:lpwstr>
  </property>
</Properties>
</file>