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sldIdLst>
    <p:sldId id="256" r:id="rId5"/>
    <p:sldId id="257" r:id="rId6"/>
    <p:sldId id="258" r:id="rId7"/>
    <p:sldId id="259" r:id="rId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0175B4-96A8-475C-A46E-F239EE7B93E8}" type="datetimeFigureOut">
              <a:t>19/05/2026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AD0EA5-F56C-4C04-B791-8CFA7352072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729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64592"/>
            <a:ext cx="6858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MechEng</a:t>
            </a:r>
            <a:r>
              <a:rPr lang="en-US" sz="2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Level 4 Modules</a:t>
            </a:r>
            <a:endParaRPr lang="en-US" sz="2600" dirty="0"/>
          </a:p>
        </p:txBody>
      </p:sp>
      <p:pic>
        <p:nvPicPr>
          <p:cNvPr id="3" name="Image 0" descr="https://upload.wikimedia.org/wikipedia/en/thumb/2/26/Northumbria_University_logo.svg/250px-Northumbria_University_logo.sv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6720" y="91440"/>
            <a:ext cx="822960" cy="548640"/>
          </a:xfrm>
          <a:prstGeom prst="rect">
            <a:avLst/>
          </a:prstGeom>
        </p:spPr>
      </p:pic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777240"/>
          <a:ext cx="8412480" cy="914400"/>
        </p:xfrm>
        <a:graphic>
          <a:graphicData uri="http://schemas.openxmlformats.org/drawingml/2006/table">
            <a:tbl>
              <a:tblPr/>
              <a:tblGrid>
                <a:gridCol w="1005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1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474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Module Name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Duration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Prerequisites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Credits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Subject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KB4040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Engineering Analytics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Sem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Mechanical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KB4041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Materials and Manufacturing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Sem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Mechanical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KB4042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Applied Engineering Approaches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Sem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Mechanical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KB4043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Statics and Dynamics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Sem 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Mechanical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KB4044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Thermodynamics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Sem 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Mechanical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KB4045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Applied Engineering Approaches 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Sem 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Mechanical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ext 1"/>
          <p:cNvSpPr/>
          <p:nvPr/>
        </p:nvSpPr>
        <p:spPr>
          <a:xfrm>
            <a:off x="365760" y="4846320"/>
            <a:ext cx="8412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BBB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Please note we cannot ensure module choices and that our modules are subject to change.</a:t>
            </a:r>
            <a:endParaRPr lang="en-US" sz="7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64592"/>
            <a:ext cx="6858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MechEng</a:t>
            </a:r>
            <a:r>
              <a:rPr lang="en-US" sz="2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Level 5 Modules</a:t>
            </a:r>
            <a:endParaRPr lang="en-US" sz="2600" dirty="0"/>
          </a:p>
        </p:txBody>
      </p:sp>
      <p:pic>
        <p:nvPicPr>
          <p:cNvPr id="3" name="Image 0" descr="https://upload.wikimedia.org/wikipedia/en/thumb/2/26/Northumbria_University_logo.svg/250px-Northumbria_University_logo.sv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6720" y="91440"/>
            <a:ext cx="822960" cy="548640"/>
          </a:xfrm>
          <a:prstGeom prst="rect">
            <a:avLst/>
          </a:prstGeom>
        </p:spPr>
      </p:pic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777240"/>
          <a:ext cx="8412480" cy="914400"/>
        </p:xfrm>
        <a:graphic>
          <a:graphicData uri="http://schemas.openxmlformats.org/drawingml/2006/table">
            <a:tbl>
              <a:tblPr/>
              <a:tblGrid>
                <a:gridCol w="1005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1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474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Module Name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Duration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Prerequisites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Credits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Subject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KB5034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Mechanics and Finite Element Analysis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Sem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Mechanical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KB5035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Mechanical Engineering Design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Sem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Mechanical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KB5036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Integrative Engineering Approaches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Sem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Mechanical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KB5037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Engineering Project Management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Sem 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Mechanical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KB5038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Fluids and Energy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Sem 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Mechanical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KB5039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Integrative Engineering Approaches 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Sem 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Mechanical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ext 1"/>
          <p:cNvSpPr/>
          <p:nvPr/>
        </p:nvSpPr>
        <p:spPr>
          <a:xfrm>
            <a:off x="365760" y="4846320"/>
            <a:ext cx="8412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BBB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Please note we cannot ensure module choices and that our modules are subject to change.</a:t>
            </a:r>
            <a:endParaRPr lang="en-US" sz="7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64592"/>
            <a:ext cx="6858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MechEng</a:t>
            </a:r>
            <a:r>
              <a:rPr lang="en-US" sz="2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Level 6 Modules</a:t>
            </a:r>
            <a:endParaRPr lang="en-US" sz="2600" dirty="0"/>
          </a:p>
        </p:txBody>
      </p:sp>
      <p:pic>
        <p:nvPicPr>
          <p:cNvPr id="3" name="Image 0" descr="https://upload.wikimedia.org/wikipedia/en/thumb/2/26/Northumbria_University_logo.svg/250px-Northumbria_University_logo.sv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6720" y="91440"/>
            <a:ext cx="822960" cy="548640"/>
          </a:xfrm>
          <a:prstGeom prst="rect">
            <a:avLst/>
          </a:prstGeom>
        </p:spPr>
      </p:pic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777240"/>
          <a:ext cx="8412480" cy="914400"/>
        </p:xfrm>
        <a:graphic>
          <a:graphicData uri="http://schemas.openxmlformats.org/drawingml/2006/table">
            <a:tbl>
              <a:tblPr/>
              <a:tblGrid>
                <a:gridCol w="1005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1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474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Module Name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Duration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Prerequisites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Credits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Subject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KB6054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Professional Engineering Futures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Sem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Mechanical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KB6055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Vibration and Control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Sem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Mechanical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KB6056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Mechanics of Continuous Systems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Sem 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Mechanical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KB6057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Sustainable Energy Systems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Sem 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Mechanical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KB6058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Automation and Mechatronics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Sem 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Mechanical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KB6059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Global Design Challenges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Sem 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Mechanical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KB6060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Investigative Project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Yearlong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Mechanical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Text 1"/>
          <p:cNvSpPr/>
          <p:nvPr/>
        </p:nvSpPr>
        <p:spPr>
          <a:xfrm>
            <a:off x="365760" y="4846320"/>
            <a:ext cx="8412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BBB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Please note we cannot ensure module choices and that our modules are subject to change.</a:t>
            </a:r>
            <a:endParaRPr lang="en-US" sz="7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64592"/>
            <a:ext cx="6858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MechEng</a:t>
            </a:r>
            <a:r>
              <a:rPr lang="en-US" sz="2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Level 7 Modules</a:t>
            </a:r>
            <a:endParaRPr lang="en-US" sz="2600" dirty="0"/>
          </a:p>
        </p:txBody>
      </p:sp>
      <p:pic>
        <p:nvPicPr>
          <p:cNvPr id="3" name="Image 0" descr="https://upload.wikimedia.org/wikipedia/en/thumb/2/26/Northumbria_University_logo.svg/250px-Northumbria_University_logo.sv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6720" y="91440"/>
            <a:ext cx="822960" cy="548640"/>
          </a:xfrm>
          <a:prstGeom prst="rect">
            <a:avLst/>
          </a:prstGeom>
        </p:spPr>
      </p:pic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777240"/>
          <a:ext cx="8412480" cy="914400"/>
        </p:xfrm>
        <a:graphic>
          <a:graphicData uri="http://schemas.openxmlformats.org/drawingml/2006/table">
            <a:tbl>
              <a:tblPr/>
              <a:tblGrid>
                <a:gridCol w="1005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1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474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Module Name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Duration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Prerequisites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Credits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Subject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KB7057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Interdisciplinary Project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Yearlong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Mechanical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KB7058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Future Materials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Sem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Mechanical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KB7059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Advanced Stress and Structural Analysis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Sem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Mechanical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KB7060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Heat, Mass Transfer, and Computational Fluid Dynamics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Sem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Mechanical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KB7061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Sustainable Development for Engineering Practitioners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Sem 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Mechanical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KB7062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Engineering Optimisation and Design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Sem 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Mechanical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KB7063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Technology Entrepreneurship and Product Development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Sem 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Mechanical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A3A3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Text 1"/>
          <p:cNvSpPr/>
          <p:nvPr/>
        </p:nvSpPr>
        <p:spPr>
          <a:xfrm>
            <a:off x="365760" y="4846320"/>
            <a:ext cx="8412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BBB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Please note we cannot ensure module choices and that our modules are subject to change.</a:t>
            </a:r>
            <a:endParaRPr lang="en-US" sz="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AEE7AD511D3647A7876665AD831A5D" ma:contentTypeVersion="18" ma:contentTypeDescription="Create a new document." ma:contentTypeScope="" ma:versionID="8b0125439e106c52a6b8031c5cd7c086">
  <xsd:schema xmlns:xsd="http://www.w3.org/2001/XMLSchema" xmlns:xs="http://www.w3.org/2001/XMLSchema" xmlns:p="http://schemas.microsoft.com/office/2006/metadata/properties" xmlns:ns2="e1c4cafa-e9eb-4cf0-a65b-ee111f48332e" xmlns:ns3="63e1569f-76f6-4150-9606-cc11c610840b" targetNamespace="http://schemas.microsoft.com/office/2006/metadata/properties" ma:root="true" ma:fieldsID="6a8610ec05cd0e34911a2b2059a797fe" ns2:_="" ns3:_="">
    <xsd:import namespace="e1c4cafa-e9eb-4cf0-a65b-ee111f48332e"/>
    <xsd:import namespace="63e1569f-76f6-4150-9606-cc11c610840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c4cafa-e9eb-4cf0-a65b-ee111f4833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beb059ca-7a6c-48b4-989a-ff4079574b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e1569f-76f6-4150-9606-cc11c610840b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0b649dcc-c830-463f-b546-9e43d4fee62f}" ma:internalName="TaxCatchAll" ma:showField="CatchAllData" ma:web="63e1569f-76f6-4150-9606-cc11c61084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3e1569f-76f6-4150-9606-cc11c610840b" xsi:nil="true"/>
    <lcf76f155ced4ddcb4097134ff3c332f xmlns="e1c4cafa-e9eb-4cf0-a65b-ee111f48332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513C5A0-2AD4-4960-8306-F857091BAFA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C32F27D-9E11-4561-98F7-471F4AAB73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1c4cafa-e9eb-4cf0-a65b-ee111f48332e"/>
    <ds:schemaRef ds:uri="63e1569f-76f6-4150-9606-cc11c61084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40EA346-29A5-4699-8C54-1D7EB148A86A}">
  <ds:schemaRefs>
    <ds:schemaRef ds:uri="http://schemas.microsoft.com/office/2006/metadata/properties"/>
    <ds:schemaRef ds:uri="http://schemas.microsoft.com/office/infopath/2007/PartnerControls"/>
    <ds:schemaRef ds:uri="63e1569f-76f6-4150-9606-cc11c610840b"/>
    <ds:schemaRef ds:uri="e1c4cafa-e9eb-4cf0-a65b-ee111f48332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MechEng Modules</dc:title>
  <dc:subject>PptxGenJS Presentation</dc:subject>
  <dc:creator>PptxGenJS</dc:creator>
  <cp:lastModifiedBy>PptxGenJS</cp:lastModifiedBy>
  <cp:revision>2</cp:revision>
  <dcterms:created xsi:type="dcterms:W3CDTF">2026-04-20T07:55:01Z</dcterms:created>
  <dcterms:modified xsi:type="dcterms:W3CDTF">2026-05-19T08:50:22Z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0x01010064AEE7AD511D3647A7876665AD831A5D</vt:lpwstr>
  </property>
</Properties>
</file>